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4"/>
  </p:sldMasterIdLst>
  <p:notesMasterIdLst>
    <p:notesMasterId r:id="rId31"/>
  </p:notesMasterIdLst>
  <p:handoutMasterIdLst>
    <p:handoutMasterId r:id="rId32"/>
  </p:handoutMasterIdLst>
  <p:sldIdLst>
    <p:sldId id="398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9" r:id="rId26"/>
    <p:sldId id="400" r:id="rId27"/>
    <p:sldId id="401" r:id="rId28"/>
    <p:sldId id="402" r:id="rId29"/>
    <p:sldId id="403" r:id="rId30"/>
  </p:sldIdLst>
  <p:sldSz cx="18288000" cy="13716000"/>
  <p:notesSz cx="6797675" cy="9926638"/>
  <p:defaultTextStyle>
    <a:defPPr>
      <a:defRPr lang="en-US"/>
    </a:defPPr>
    <a:lvl1pPr marL="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A4"/>
    <a:srgbClr val="009AC7"/>
    <a:srgbClr val="6B6B6B"/>
    <a:srgbClr val="474747"/>
    <a:srgbClr val="D6D6D6"/>
    <a:srgbClr val="A7A9AC"/>
    <a:srgbClr val="B0B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D0258F-D6D3-4B19-8CD5-42C574453926}" v="1" dt="2025-10-31T06:58:35.6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8" autoAdjust="0"/>
    <p:restoredTop sz="94660"/>
  </p:normalViewPr>
  <p:slideViewPr>
    <p:cSldViewPr snapToGrid="0" showGuides="1">
      <p:cViewPr varScale="1">
        <p:scale>
          <a:sx n="37" d="100"/>
          <a:sy n="37" d="100"/>
        </p:scale>
        <p:origin x="1752" y="25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53" d="100"/>
          <a:sy n="153" d="100"/>
        </p:scale>
        <p:origin x="5870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8FB5D70-1181-4288-A8A2-D4398FC418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Příloha I k SM 061 r. 04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02B58CB-1EF5-45B6-A53A-79D884C08B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A698E-B466-4814-BE83-04DF99E4D4A3}" type="datetimeFigureOut">
              <a:rPr lang="cs-CZ" smtClean="0"/>
              <a:t>31.10.2025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964D498-8B0F-4600-9802-400208E49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3C1ED9E-79EA-4AA4-8F2B-DD62598E481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8A051-8E15-47AD-B5FE-EE053128A5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208244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Příloha I k SM 061 r. 04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FA7A4-F17B-4A1E-8F77-4032E1BB8E44}" type="datetimeFigureOut">
              <a:rPr lang="cs-CZ" smtClean="0"/>
              <a:t>31.10.2025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19A08-5F14-43C2-A474-A033E5E2C6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2752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modrý překrytí">
            <a:extLst>
              <a:ext uri="{FF2B5EF4-FFF2-40B4-BE49-F238E27FC236}">
                <a16:creationId xmlns:a16="http://schemas.microsoft.com/office/drawing/2014/main" id="{D83C9096-1A48-42DA-83C1-B560815EE672}"/>
              </a:ext>
            </a:extLst>
          </p:cNvPr>
          <p:cNvSpPr/>
          <p:nvPr userDrawn="1"/>
        </p:nvSpPr>
        <p:spPr>
          <a:xfrm>
            <a:off x="0" y="0"/>
            <a:ext cx="18288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23" name="Obrázek úvodní PNG 150 dpi">
            <a:extLst>
              <a:ext uri="{FF2B5EF4-FFF2-40B4-BE49-F238E27FC236}">
                <a16:creationId xmlns:a16="http://schemas.microsoft.com/office/drawing/2014/main" id="{EF92D3D1-88A9-4616-AF59-F57E3240B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656936" y="3429"/>
            <a:ext cx="22627087" cy="13712571"/>
          </a:xfrm>
          <a:prstGeom prst="rect">
            <a:avLst/>
          </a:prstGeom>
        </p:spPr>
      </p:pic>
      <p:pic>
        <p:nvPicPr>
          <p:cNvPr id="14" name="Logo ÚJV bílé">
            <a:extLst>
              <a:ext uri="{FF2B5EF4-FFF2-40B4-BE49-F238E27FC236}">
                <a16:creationId xmlns:a16="http://schemas.microsoft.com/office/drawing/2014/main" id="{9986E738-6BA7-43C8-86E6-768952BC7D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596557" y="1142074"/>
            <a:ext cx="2007525" cy="200752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117684" y="8430850"/>
            <a:ext cx="9146105" cy="2713893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3750">
                <a:solidFill>
                  <a:schemeClr val="accent1"/>
                </a:solidFill>
              </a:defRPr>
            </a:lvl1pPr>
            <a:lvl2pPr marL="685783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8" indent="0" algn="ctr">
              <a:buNone/>
              <a:defRPr sz="2400"/>
            </a:lvl4pPr>
            <a:lvl5pPr marL="2743132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3" indent="0" algn="ctr">
              <a:buNone/>
              <a:defRPr sz="2400"/>
            </a:lvl9pPr>
          </a:lstStyle>
          <a:p>
            <a:r>
              <a:rPr lang="cs-CZ" dirty="0" err="1"/>
              <a:t>perex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90953" y="5082825"/>
            <a:ext cx="10872849" cy="3276589"/>
          </a:xfrm>
        </p:spPr>
        <p:txBody>
          <a:bodyPr anchor="b"/>
          <a:lstStyle>
            <a:lvl1pPr algn="r">
              <a:defRPr sz="4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cxnSp>
        <p:nvCxnSpPr>
          <p:cNvPr id="8" name="Nadpis úč. Y 19,77 cm" hidden="1">
            <a:extLst>
              <a:ext uri="{FF2B5EF4-FFF2-40B4-BE49-F238E27FC236}">
                <a16:creationId xmlns:a16="http://schemas.microsoft.com/office/drawing/2014/main" id="{88B9565B-62A0-498D-BE0C-ACB151C4AC59}"/>
              </a:ext>
            </a:extLst>
          </p:cNvPr>
          <p:cNvCxnSpPr/>
          <p:nvPr userDrawn="1"/>
        </p:nvCxnSpPr>
        <p:spPr>
          <a:xfrm>
            <a:off x="0" y="7117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odnadpis úč. Y 21,87 cm" hidden="1">
            <a:extLst>
              <a:ext uri="{FF2B5EF4-FFF2-40B4-BE49-F238E27FC236}">
                <a16:creationId xmlns:a16="http://schemas.microsoft.com/office/drawing/2014/main" id="{82F5B746-45EF-4FC4-8292-C3C9E4D84AC9}"/>
              </a:ext>
            </a:extLst>
          </p:cNvPr>
          <p:cNvCxnSpPr/>
          <p:nvPr userDrawn="1"/>
        </p:nvCxnSpPr>
        <p:spPr>
          <a:xfrm>
            <a:off x="0" y="7873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ÚJVúč. Y 34,33 cm" hidden="1">
            <a:extLst>
              <a:ext uri="{FF2B5EF4-FFF2-40B4-BE49-F238E27FC236}">
                <a16:creationId xmlns:a16="http://schemas.microsoft.com/office/drawing/2014/main" id="{C38E9742-C6C4-41B3-A5CB-F3C1C407B78A}"/>
              </a:ext>
            </a:extLst>
          </p:cNvPr>
          <p:cNvCxnSpPr/>
          <p:nvPr userDrawn="1"/>
        </p:nvCxnSpPr>
        <p:spPr>
          <a:xfrm>
            <a:off x="0" y="123588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ÚJV Řež zprava" hidden="1">
            <a:extLst>
              <a:ext uri="{FF2B5EF4-FFF2-40B4-BE49-F238E27FC236}">
                <a16:creationId xmlns:a16="http://schemas.microsoft.com/office/drawing/2014/main" id="{4B626BC1-FE80-442D-9B12-B16E4C619EE7}"/>
              </a:ext>
            </a:extLst>
          </p:cNvPr>
          <p:cNvCxnSpPr/>
          <p:nvPr userDrawn="1"/>
        </p:nvCxnSpPr>
        <p:spPr>
          <a:xfrm>
            <a:off x="16869600" y="166256"/>
            <a:ext cx="0" cy="136211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1DEEA09D-629E-4618-ADDD-DEFFBCD0DB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759713" y="11144743"/>
            <a:ext cx="6016181" cy="18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8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114" userDrawn="1">
          <p15:clr>
            <a:srgbClr val="FBAE40"/>
          </p15:clr>
        </p15:guide>
        <p15:guide id="2" orient="horz" pos="4547" userDrawn="1">
          <p15:clr>
            <a:srgbClr val="FBAE40"/>
          </p15:clr>
        </p15:guide>
        <p15:guide id="3" orient="horz" pos="2483" userDrawn="1">
          <p15:clr>
            <a:srgbClr val="FBAE40"/>
          </p15:clr>
        </p15:guide>
        <p15:guide id="4" orient="horz" pos="4592" userDrawn="1">
          <p15:clr>
            <a:srgbClr val="FBAE40"/>
          </p15:clr>
        </p15:guide>
        <p15:guide id="5" orient="horz" pos="7314" userDrawn="1">
          <p15:clr>
            <a:srgbClr val="FBAE40"/>
          </p15:clr>
        </p15:guide>
        <p15:guide id="6" pos="10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0023-20E8-4FD9-A965-1A83554B2223}" type="datetime1">
              <a:rPr lang="cs-CZ" smtClean="0"/>
              <a:t>31.10.2025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449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19B79-BDEA-49C5-B811-79D55BBA7EB3}" type="datetime1">
              <a:rPr lang="cs-CZ" smtClean="0"/>
              <a:t>31.10.2025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A83B0B1C-02E6-4D2C-A064-53902735381D}"/>
              </a:ext>
            </a:extLst>
          </p:cNvPr>
          <p:cNvSpPr/>
          <p:nvPr userDrawn="1"/>
        </p:nvSpPr>
        <p:spPr>
          <a:xfrm>
            <a:off x="866018" y="1676400"/>
            <a:ext cx="169032" cy="86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546196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ávěreč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modrý překrytí">
            <a:extLst>
              <a:ext uri="{FF2B5EF4-FFF2-40B4-BE49-F238E27FC236}">
                <a16:creationId xmlns:a16="http://schemas.microsoft.com/office/drawing/2014/main" id="{D83C9096-1A48-42DA-83C1-B560815EE672}"/>
              </a:ext>
            </a:extLst>
          </p:cNvPr>
          <p:cNvSpPr/>
          <p:nvPr userDrawn="1"/>
        </p:nvSpPr>
        <p:spPr>
          <a:xfrm>
            <a:off x="0" y="0"/>
            <a:ext cx="18288000" cy="1371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  <p:pic>
        <p:nvPicPr>
          <p:cNvPr id="4" name="Obrázek úvodní PNG 150 dpi">
            <a:extLst>
              <a:ext uri="{FF2B5EF4-FFF2-40B4-BE49-F238E27FC236}">
                <a16:creationId xmlns:a16="http://schemas.microsoft.com/office/drawing/2014/main" id="{127EB063-F239-434A-8F2A-D1D60ED820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3657600" y="1719"/>
            <a:ext cx="21945600" cy="13712571"/>
          </a:xfrm>
          <a:prstGeom prst="rect">
            <a:avLst/>
          </a:prstGeom>
        </p:spPr>
      </p:pic>
      <p:pic>
        <p:nvPicPr>
          <p:cNvPr id="14" name="Logo ÚJV bílé">
            <a:extLst>
              <a:ext uri="{FF2B5EF4-FFF2-40B4-BE49-F238E27FC236}">
                <a16:creationId xmlns:a16="http://schemas.microsoft.com/office/drawing/2014/main" id="{9986E738-6BA7-43C8-86E6-768952BC7D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97306" y="10000727"/>
            <a:ext cx="1611630" cy="161163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09203" y="9514341"/>
            <a:ext cx="4242785" cy="3124799"/>
          </a:xfrm>
        </p:spPr>
        <p:txBody>
          <a:bodyPr anchor="ctr" anchorCtr="0"/>
          <a:lstStyle>
            <a:lvl1pPr marL="0" indent="0" algn="l">
              <a:spcBef>
                <a:spcPts val="0"/>
              </a:spcBef>
              <a:buNone/>
              <a:defRPr sz="2250">
                <a:solidFill>
                  <a:srgbClr val="0054A4"/>
                </a:solidFill>
              </a:defRPr>
            </a:lvl1pPr>
            <a:lvl2pPr marL="685783" indent="0" algn="ctr">
              <a:buNone/>
              <a:defRPr sz="3000"/>
            </a:lvl2pPr>
            <a:lvl3pPr marL="1371566" indent="0" algn="ctr">
              <a:buNone/>
              <a:defRPr sz="2700"/>
            </a:lvl3pPr>
            <a:lvl4pPr marL="2057348" indent="0" algn="ctr">
              <a:buNone/>
              <a:defRPr sz="2400"/>
            </a:lvl4pPr>
            <a:lvl5pPr marL="2743132" indent="0" algn="ctr">
              <a:buNone/>
              <a:defRPr sz="2400"/>
            </a:lvl5pPr>
            <a:lvl6pPr marL="3428915" indent="0" algn="ctr">
              <a:buNone/>
              <a:defRPr sz="2400"/>
            </a:lvl6pPr>
            <a:lvl7pPr marL="4114697" indent="0" algn="ctr">
              <a:buNone/>
              <a:defRPr sz="2400"/>
            </a:lvl7pPr>
            <a:lvl8pPr marL="4800480" indent="0" algn="ctr">
              <a:buNone/>
              <a:defRPr sz="2400"/>
            </a:lvl8pPr>
            <a:lvl9pPr marL="5486263" indent="0" algn="ctr">
              <a:buNone/>
              <a:defRPr sz="2400"/>
            </a:lvl9pPr>
          </a:lstStyle>
          <a:p>
            <a:r>
              <a:rPr lang="cs-CZ" dirty="0"/>
              <a:t>ÚJV Řež, a. s.</a:t>
            </a:r>
            <a:br>
              <a:rPr lang="cs-CZ" dirty="0"/>
            </a:br>
            <a:r>
              <a:rPr lang="cs-CZ" dirty="0"/>
              <a:t>Hlavní 130, Řež</a:t>
            </a:r>
            <a:br>
              <a:rPr lang="cs-CZ" dirty="0"/>
            </a:br>
            <a:r>
              <a:rPr lang="cs-CZ" dirty="0"/>
              <a:t>250 68 Husinec</a:t>
            </a:r>
            <a:r>
              <a:rPr lang="en-IE" dirty="0"/>
              <a:t>, Czech Republic</a:t>
            </a:r>
            <a:br>
              <a:rPr lang="cs-CZ" dirty="0"/>
            </a:br>
            <a:br>
              <a:rPr lang="cs-CZ" dirty="0"/>
            </a:br>
            <a:r>
              <a:rPr lang="cs-CZ" dirty="0"/>
              <a:t>e-mail: sales@ujv.cz</a:t>
            </a:r>
            <a:r>
              <a:rPr lang="en-IE" dirty="0"/>
              <a:t> </a:t>
            </a:r>
          </a:p>
          <a:p>
            <a:r>
              <a:rPr lang="en-IE" dirty="0"/>
              <a:t>www.ujv.cz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40647" y="3941779"/>
            <a:ext cx="8938016" cy="3276589"/>
          </a:xfrm>
        </p:spPr>
        <p:txBody>
          <a:bodyPr anchor="b"/>
          <a:lstStyle>
            <a:lvl1pPr algn="l">
              <a:defRPr sz="3750" b="1" cap="none" baseline="0">
                <a:solidFill>
                  <a:srgbClr val="0054A4"/>
                </a:solidFill>
              </a:defRPr>
            </a:lvl1pPr>
          </a:lstStyle>
          <a:p>
            <a:r>
              <a:rPr lang="cs-CZ" dirty="0"/>
              <a:t>Poděkování za pozornost / kontakt</a:t>
            </a:r>
            <a:endParaRPr lang="en-US" dirty="0"/>
          </a:p>
        </p:txBody>
      </p:sp>
      <p:cxnSp>
        <p:nvCxnSpPr>
          <p:cNvPr id="8" name="Nadpis úč. Y 19,77 cm" hidden="1">
            <a:extLst>
              <a:ext uri="{FF2B5EF4-FFF2-40B4-BE49-F238E27FC236}">
                <a16:creationId xmlns:a16="http://schemas.microsoft.com/office/drawing/2014/main" id="{88B9565B-62A0-498D-BE0C-ACB151C4AC59}"/>
              </a:ext>
            </a:extLst>
          </p:cNvPr>
          <p:cNvCxnSpPr/>
          <p:nvPr userDrawn="1"/>
        </p:nvCxnSpPr>
        <p:spPr>
          <a:xfrm>
            <a:off x="0" y="7117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odnadpis úč. Y 21,87 cm" hidden="1">
            <a:extLst>
              <a:ext uri="{FF2B5EF4-FFF2-40B4-BE49-F238E27FC236}">
                <a16:creationId xmlns:a16="http://schemas.microsoft.com/office/drawing/2014/main" id="{82F5B746-45EF-4FC4-8292-C3C9E4D84AC9}"/>
              </a:ext>
            </a:extLst>
          </p:cNvPr>
          <p:cNvCxnSpPr/>
          <p:nvPr userDrawn="1"/>
        </p:nvCxnSpPr>
        <p:spPr>
          <a:xfrm>
            <a:off x="0" y="78732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ÚJVúč. Y 34,33 cm" hidden="1">
            <a:extLst>
              <a:ext uri="{FF2B5EF4-FFF2-40B4-BE49-F238E27FC236}">
                <a16:creationId xmlns:a16="http://schemas.microsoft.com/office/drawing/2014/main" id="{C38E9742-C6C4-41B3-A5CB-F3C1C407B78A}"/>
              </a:ext>
            </a:extLst>
          </p:cNvPr>
          <p:cNvCxnSpPr/>
          <p:nvPr userDrawn="1"/>
        </p:nvCxnSpPr>
        <p:spPr>
          <a:xfrm>
            <a:off x="0" y="12358800"/>
            <a:ext cx="182871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ÚJV Řež zprava" hidden="1">
            <a:extLst>
              <a:ext uri="{FF2B5EF4-FFF2-40B4-BE49-F238E27FC236}">
                <a16:creationId xmlns:a16="http://schemas.microsoft.com/office/drawing/2014/main" id="{4B626BC1-FE80-442D-9B12-B16E4C619EE7}"/>
              </a:ext>
            </a:extLst>
          </p:cNvPr>
          <p:cNvCxnSpPr/>
          <p:nvPr userDrawn="1"/>
        </p:nvCxnSpPr>
        <p:spPr>
          <a:xfrm>
            <a:off x="16869600" y="166256"/>
            <a:ext cx="0" cy="136211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9A5FF704-0D94-401A-B754-6C127BC89975}"/>
              </a:ext>
            </a:extLst>
          </p:cNvPr>
          <p:cNvCxnSpPr>
            <a:cxnSpLocks/>
          </p:cNvCxnSpPr>
          <p:nvPr userDrawn="1"/>
        </p:nvCxnSpPr>
        <p:spPr>
          <a:xfrm>
            <a:off x="3245726" y="9547480"/>
            <a:ext cx="0" cy="3058510"/>
          </a:xfrm>
          <a:prstGeom prst="line">
            <a:avLst/>
          </a:prstGeom>
          <a:ln>
            <a:solidFill>
              <a:srgbClr val="0054A4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8" name="Grafický objekt 17">
            <a:extLst>
              <a:ext uri="{FF2B5EF4-FFF2-40B4-BE49-F238E27FC236}">
                <a16:creationId xmlns:a16="http://schemas.microsoft.com/office/drawing/2014/main" id="{33B5F172-A72F-4E5B-8238-778D76F4E42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19552" y="10056502"/>
            <a:ext cx="4574286" cy="1393317"/>
          </a:xfrm>
          <a:prstGeom prst="rect">
            <a:avLst/>
          </a:prstGeom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A356885B-E78D-490F-B9F2-D5AC9B7A49FF}"/>
              </a:ext>
            </a:extLst>
          </p:cNvPr>
          <p:cNvCxnSpPr>
            <a:cxnSpLocks/>
          </p:cNvCxnSpPr>
          <p:nvPr userDrawn="1"/>
        </p:nvCxnSpPr>
        <p:spPr>
          <a:xfrm>
            <a:off x="9573256" y="9547480"/>
            <a:ext cx="0" cy="3058510"/>
          </a:xfrm>
          <a:prstGeom prst="line">
            <a:avLst/>
          </a:prstGeom>
          <a:ln>
            <a:solidFill>
              <a:srgbClr val="0054A4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37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15" userDrawn="1">
          <p15:clr>
            <a:srgbClr val="FBAE40"/>
          </p15:clr>
        </p15:guide>
        <p15:guide id="2" orient="horz" pos="4547" userDrawn="1">
          <p15:clr>
            <a:srgbClr val="FBAE40"/>
          </p15:clr>
        </p15:guide>
        <p15:guide id="3" orient="horz" pos="2483" userDrawn="1">
          <p15:clr>
            <a:srgbClr val="FBAE40"/>
          </p15:clr>
        </p15:guide>
        <p15:guide id="4" orient="horz" pos="4592" userDrawn="1">
          <p15:clr>
            <a:srgbClr val="FBAE40"/>
          </p15:clr>
        </p15:guide>
        <p15:guide id="5" orient="horz" pos="7314" userDrawn="1">
          <p15:clr>
            <a:srgbClr val="FBAE40"/>
          </p15:clr>
        </p15:guide>
        <p15:guide id="6" pos="647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F897-294E-4845-A323-0149FB47FB12}" type="datetime1">
              <a:rPr lang="cs-CZ" smtClean="0"/>
              <a:t>31.10.2025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042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0645" y="3473455"/>
            <a:ext cx="6182917" cy="92170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7953" y="3473455"/>
            <a:ext cx="6156722" cy="9217025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0A81-8B40-4743-B4B5-C089AB3CBDB5}" type="datetime1">
              <a:rPr lang="cs-CZ" smtClean="0"/>
              <a:t>31.10.2025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54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12" userDrawn="1">
          <p15:clr>
            <a:srgbClr val="FBAE40"/>
          </p15:clr>
        </p15:guide>
        <p15:guide id="2" pos="4739" userDrawn="1">
          <p15:clr>
            <a:srgbClr val="FBAE40"/>
          </p15:clr>
        </p15:guide>
        <p15:guide id="3" pos="528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40644" y="3473449"/>
            <a:ext cx="6182916" cy="828675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685783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8" indent="0">
              <a:buNone/>
              <a:defRPr sz="2400" b="1"/>
            </a:lvl4pPr>
            <a:lvl5pPr marL="2743132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3" indent="0">
              <a:buNone/>
              <a:defRPr sz="2400" b="1"/>
            </a:lvl9pPr>
          </a:lstStyle>
          <a:p>
            <a:pPr lvl="0"/>
            <a:r>
              <a:rPr lang="cs-CZ" dirty="0"/>
              <a:t>Podnadpis</a:t>
            </a:r>
            <a:br>
              <a:rPr lang="cs-CZ" dirty="0"/>
            </a:br>
            <a:endParaRPr lang="cs-C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0644" y="4373568"/>
            <a:ext cx="6182916" cy="831691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8387956" y="3473450"/>
            <a:ext cx="6156719" cy="82867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685783" indent="0">
              <a:buNone/>
              <a:defRPr sz="3000" b="1"/>
            </a:lvl2pPr>
            <a:lvl3pPr marL="1371566" indent="0">
              <a:buNone/>
              <a:defRPr sz="2700" b="1"/>
            </a:lvl3pPr>
            <a:lvl4pPr marL="2057348" indent="0">
              <a:buNone/>
              <a:defRPr sz="2400" b="1"/>
            </a:lvl4pPr>
            <a:lvl5pPr marL="2743132" indent="0">
              <a:buNone/>
              <a:defRPr sz="2400" b="1"/>
            </a:lvl5pPr>
            <a:lvl6pPr marL="3428915" indent="0">
              <a:buNone/>
              <a:defRPr sz="2400" b="1"/>
            </a:lvl6pPr>
            <a:lvl7pPr marL="4114697" indent="0">
              <a:buNone/>
              <a:defRPr sz="2400" b="1"/>
            </a:lvl7pPr>
            <a:lvl8pPr marL="4800480" indent="0">
              <a:buNone/>
              <a:defRPr sz="2400" b="1"/>
            </a:lvl8pPr>
            <a:lvl9pPr marL="5486263" indent="0">
              <a:buNone/>
              <a:defRPr sz="2400" b="1"/>
            </a:lvl9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87956" y="4373568"/>
            <a:ext cx="6156719" cy="831691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B594-4D5F-46BC-8F7A-788AA3B46058}" type="datetime1">
              <a:rPr lang="cs-CZ" smtClean="0"/>
              <a:t>31.10.2025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Nadpis 9">
            <a:extLst>
              <a:ext uri="{FF2B5EF4-FFF2-40B4-BE49-F238E27FC236}">
                <a16:creationId xmlns:a16="http://schemas.microsoft.com/office/drawing/2014/main" id="{48C3D6D1-FB82-4DBD-895E-044A3319E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45361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orient="horz" pos="2188" userDrawn="1">
          <p15:clr>
            <a:srgbClr val="FBAE40"/>
          </p15:clr>
        </p15:guide>
        <p15:guide id="5" orient="horz" pos="2710" userDrawn="1">
          <p15:clr>
            <a:srgbClr val="FBAE40"/>
          </p15:clr>
        </p15:guide>
        <p15:guide id="6" orient="horz" pos="275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FAE8-F97B-4497-8F16-77AFA80F88B0}" type="datetime1">
              <a:rPr lang="cs-CZ" smtClean="0"/>
              <a:t>31.10.2025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3473455"/>
            <a:ext cx="13204031" cy="8677275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3837888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819" userDrawn="1">
          <p15:clr>
            <a:srgbClr val="FBAE40"/>
          </p15:clr>
        </p15:guide>
        <p15:guide id="3" orient="horz" pos="5023" userDrawn="1">
          <p15:clr>
            <a:srgbClr val="FBAE40"/>
          </p15:clr>
        </p15:guide>
        <p15:guide id="4" orient="horz" pos="7654" userDrawn="1">
          <p15:clr>
            <a:srgbClr val="FBAE40"/>
          </p15:clr>
        </p15:guide>
        <p15:guide id="5" orient="horz" pos="2188" userDrawn="1">
          <p15:clr>
            <a:srgbClr val="FBAE40"/>
          </p15:clr>
        </p15:guide>
        <p15:guide id="6" pos="377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dva obrázky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A19C-90BD-43F0-96A1-2BD32DFCC4AE}" type="datetime1">
              <a:rPr lang="cs-CZ" smtClean="0"/>
              <a:t>31.10.2025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4" y="3473455"/>
            <a:ext cx="3968354" cy="4172399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8" name="Zástupný symbol obrázku 6">
            <a:extLst>
              <a:ext uri="{FF2B5EF4-FFF2-40B4-BE49-F238E27FC236}">
                <a16:creationId xmlns:a16="http://schemas.microsoft.com/office/drawing/2014/main" id="{AA9536F5-5E7B-4B77-BD13-9B7A48ACE5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900" y="7974013"/>
            <a:ext cx="3950100" cy="4172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D6A5D400-4F98-47C2-972B-CABAD2E237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84081" y="3473450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id="{512AADCF-F27A-47D4-9C63-0574881FE6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984081" y="7974000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6359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819" userDrawn="1">
          <p15:clr>
            <a:srgbClr val="FBAE40"/>
          </p15:clr>
        </p15:guide>
        <p15:guide id="3" orient="horz" pos="5023" userDrawn="1">
          <p15:clr>
            <a:srgbClr val="FBAE40"/>
          </p15:clr>
        </p15:guide>
        <p15:guide id="4" orient="horz" pos="7654" userDrawn="1">
          <p15:clr>
            <a:srgbClr val="FBAE40"/>
          </p15:clr>
        </p15:guide>
        <p15:guide id="5" orient="horz" pos="2188" userDrawn="1">
          <p15:clr>
            <a:srgbClr val="FBAE40"/>
          </p15:clr>
        </p15:guide>
        <p15:guide id="6" pos="377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 s po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2A5C-307F-48B4-9672-1F0FFAB75272}" type="datetime1">
              <a:rPr lang="cs-CZ" smtClean="0"/>
              <a:t>31.10.2025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symbol obrázku 6">
            <a:extLst>
              <a:ext uri="{FF2B5EF4-FFF2-40B4-BE49-F238E27FC236}">
                <a16:creationId xmlns:a16="http://schemas.microsoft.com/office/drawing/2014/main" id="{A4195BD7-0890-45CE-B522-E314CB6D26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4" y="2681293"/>
            <a:ext cx="3968354" cy="4172399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8" name="Zástupný symbol obrázku 6">
            <a:extLst>
              <a:ext uri="{FF2B5EF4-FFF2-40B4-BE49-F238E27FC236}">
                <a16:creationId xmlns:a16="http://schemas.microsoft.com/office/drawing/2014/main" id="{AA9536F5-5E7B-4B77-BD13-9B7A48ACE5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41900" y="7181851"/>
            <a:ext cx="3950100" cy="4172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D6A5D400-4F98-47C2-972B-CABAD2E237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84081" y="2681288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3" name="Zástupný text 11">
            <a:extLst>
              <a:ext uri="{FF2B5EF4-FFF2-40B4-BE49-F238E27FC236}">
                <a16:creationId xmlns:a16="http://schemas.microsoft.com/office/drawing/2014/main" id="{512AADCF-F27A-47D4-9C63-0574881FE6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984081" y="7181838"/>
            <a:ext cx="8560594" cy="4171950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161996">
              <a:spcBef>
                <a:spcPts val="0"/>
              </a:spcBef>
              <a:defRPr/>
            </a:lvl2pPr>
            <a:lvl3pPr marL="323992">
              <a:spcBef>
                <a:spcPts val="0"/>
              </a:spcBef>
              <a:defRPr/>
            </a:lvl3pPr>
            <a:lvl4pPr marL="485988">
              <a:spcBef>
                <a:spcPts val="0"/>
              </a:spcBef>
              <a:defRPr/>
            </a:lvl4pPr>
            <a:lvl5pPr marL="647984">
              <a:spcBef>
                <a:spcPts val="0"/>
              </a:spcBef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4627711-752B-4F4A-A559-5A244C919FC7}"/>
              </a:ext>
            </a:extLst>
          </p:cNvPr>
          <p:cNvSpPr/>
          <p:nvPr userDrawn="1"/>
        </p:nvSpPr>
        <p:spPr>
          <a:xfrm>
            <a:off x="852057" y="1717968"/>
            <a:ext cx="173182" cy="748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/>
          </a:p>
        </p:txBody>
      </p:sp>
    </p:spTree>
    <p:extLst>
      <p:ext uri="{BB962C8B-B14F-4D97-AF65-F5344CB8AC3E}">
        <p14:creationId xmlns:p14="http://schemas.microsoft.com/office/powerpoint/2010/main" val="198815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44" userDrawn="1">
          <p15:clr>
            <a:srgbClr val="FBAE40"/>
          </p15:clr>
        </p15:guide>
        <p15:guide id="2" orient="horz" pos="4524" userDrawn="1">
          <p15:clr>
            <a:srgbClr val="FBAE40"/>
          </p15:clr>
        </p15:guide>
        <p15:guide id="3" orient="horz" pos="7155" userDrawn="1">
          <p15:clr>
            <a:srgbClr val="FBAE40"/>
          </p15:clr>
        </p15:guide>
        <p15:guide id="5" orient="horz" pos="4320" userDrawn="1">
          <p15:clr>
            <a:srgbClr val="FBAE40"/>
          </p15:clr>
        </p15:guide>
        <p15:guide id="6" pos="3770" userDrawn="1">
          <p15:clr>
            <a:srgbClr val="FBAE40"/>
          </p15:clr>
        </p15:guide>
        <p15:guide id="7" orient="horz" pos="168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E26D-C0DF-4594-A139-DF2864810BA6}" type="datetime1">
              <a:rPr lang="cs-CZ" smtClean="0"/>
              <a:t>31.10.2025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1951D3CE-EA90-46CF-97BB-1813DC6C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44" y="1025526"/>
            <a:ext cx="6182916" cy="21240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1D95A4CB-B7C1-4287-B3C9-B76FC2314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40644" y="3473455"/>
            <a:ext cx="6182916" cy="842486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5C6EC824-1314-4A28-B54C-302E5743F0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7955" y="1025525"/>
            <a:ext cx="6750844" cy="10872788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14039856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pos="953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45C2A-08AB-4B29-B3BB-F117D0F2D775}" type="datetime1">
              <a:rPr lang="cs-CZ" smtClean="0"/>
              <a:t>31.10.2025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D2996BAB-F318-4542-8C55-F497D5090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44" y="1025526"/>
            <a:ext cx="6182916" cy="21240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38DB0493-DC13-44F2-A3D8-2226DF88B8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7955" y="1025525"/>
            <a:ext cx="6750844" cy="108727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A3AD5018-6B65-465B-94AA-259D9E9062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40644" y="3473455"/>
            <a:ext cx="6182916" cy="842486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099312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739" userDrawn="1">
          <p15:clr>
            <a:srgbClr val="FBAE40"/>
          </p15:clr>
        </p15:guide>
        <p15:guide id="2" pos="5012" userDrawn="1">
          <p15:clr>
            <a:srgbClr val="FBAE40"/>
          </p15:clr>
        </p15:guide>
        <p15:guide id="3" pos="5284" userDrawn="1">
          <p15:clr>
            <a:srgbClr val="FBAE40"/>
          </p15:clr>
        </p15:guide>
        <p15:guide id="4" pos="955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ruh boční PNG 150 dpi">
            <a:extLst>
              <a:ext uri="{FF2B5EF4-FFF2-40B4-BE49-F238E27FC236}">
                <a16:creationId xmlns:a16="http://schemas.microsoft.com/office/drawing/2014/main" id="{2A2BFC34-0348-4800-86ED-7EBCA71CB01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96558" y="695573"/>
            <a:ext cx="2689705" cy="13020431"/>
          </a:xfrm>
          <a:prstGeom prst="rect">
            <a:avLst/>
          </a:prstGeom>
        </p:spPr>
      </p:pic>
      <p:cxnSp>
        <p:nvCxnSpPr>
          <p:cNvPr id="14" name="Svislá linka bílá u paginace">
            <a:extLst>
              <a:ext uri="{FF2B5EF4-FFF2-40B4-BE49-F238E27FC236}">
                <a16:creationId xmlns:a16="http://schemas.microsoft.com/office/drawing/2014/main" id="{38FC4587-B0A5-4950-B02B-779E95E405B7}"/>
              </a:ext>
            </a:extLst>
          </p:cNvPr>
          <p:cNvCxnSpPr/>
          <p:nvPr userDrawn="1"/>
        </p:nvCxnSpPr>
        <p:spPr>
          <a:xfrm>
            <a:off x="17725500" y="11566800"/>
            <a:ext cx="0" cy="871200"/>
          </a:xfrm>
          <a:prstGeom prst="line">
            <a:avLst/>
          </a:prstGeom>
          <a:ln w="25400">
            <a:solidFill>
              <a:srgbClr val="0054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vislá linka u nadpisu">
            <a:extLst>
              <a:ext uri="{FF2B5EF4-FFF2-40B4-BE49-F238E27FC236}">
                <a16:creationId xmlns:a16="http://schemas.microsoft.com/office/drawing/2014/main" id="{C49F2B45-138B-42B0-BF52-D105E193C92A}"/>
              </a:ext>
            </a:extLst>
          </p:cNvPr>
          <p:cNvCxnSpPr>
            <a:cxnSpLocks/>
          </p:cNvCxnSpPr>
          <p:nvPr userDrawn="1"/>
        </p:nvCxnSpPr>
        <p:spPr>
          <a:xfrm>
            <a:off x="945000" y="1679032"/>
            <a:ext cx="0" cy="80733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0645" y="1025526"/>
            <a:ext cx="13204029" cy="21240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0646" y="3473451"/>
            <a:ext cx="13204031" cy="92170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40644" y="13230225"/>
            <a:ext cx="1890000" cy="4857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5CE48-11A2-4AB1-8B42-8FAF697BE6BD}" type="datetime1">
              <a:rPr lang="cs-CZ" smtClean="0"/>
              <a:t>31.10.2025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0646" y="13230225"/>
            <a:ext cx="11314031" cy="4857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15858" y="11566805"/>
            <a:ext cx="1406126" cy="87119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5400" b="1">
                <a:solidFill>
                  <a:srgbClr val="0054A4"/>
                </a:solidFill>
              </a:defRPr>
            </a:lvl1pPr>
          </a:lstStyle>
          <a:p>
            <a:fld id="{E5DA22FA-421E-4FA0-BBDE-AE379348C7F1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8" name="L okraj X 4,94 cm vod. -28,9" hidden="1">
            <a:extLst>
              <a:ext uri="{FF2B5EF4-FFF2-40B4-BE49-F238E27FC236}">
                <a16:creationId xmlns:a16="http://schemas.microsoft.com/office/drawing/2014/main" id="{A3689D13-E1A7-41A6-B731-E5340353CEB6}"/>
              </a:ext>
            </a:extLst>
          </p:cNvPr>
          <p:cNvCxnSpPr/>
          <p:nvPr userDrawn="1"/>
        </p:nvCxnSpPr>
        <p:spPr>
          <a:xfrm>
            <a:off x="13338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Nadpis úč. Y 6,33 cm" hidden="1">
            <a:extLst>
              <a:ext uri="{FF2B5EF4-FFF2-40B4-BE49-F238E27FC236}">
                <a16:creationId xmlns:a16="http://schemas.microsoft.com/office/drawing/2014/main" id="{B14CCCB8-2EDB-449B-A7EC-14BF0575746B}"/>
              </a:ext>
            </a:extLst>
          </p:cNvPr>
          <p:cNvCxnSpPr/>
          <p:nvPr userDrawn="1"/>
        </p:nvCxnSpPr>
        <p:spPr>
          <a:xfrm>
            <a:off x="0" y="22788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Text úč. Y 11,79 cm" hidden="1">
            <a:extLst>
              <a:ext uri="{FF2B5EF4-FFF2-40B4-BE49-F238E27FC236}">
                <a16:creationId xmlns:a16="http://schemas.microsoft.com/office/drawing/2014/main" id="{2514243B-5626-4936-9144-86BA14537F01}"/>
              </a:ext>
            </a:extLst>
          </p:cNvPr>
          <p:cNvCxnSpPr/>
          <p:nvPr userDrawn="1"/>
        </p:nvCxnSpPr>
        <p:spPr>
          <a:xfrm>
            <a:off x="0" y="42444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aginace úč. Y 34,23 cm" hidden="1">
            <a:extLst>
              <a:ext uri="{FF2B5EF4-FFF2-40B4-BE49-F238E27FC236}">
                <a16:creationId xmlns:a16="http://schemas.microsoft.com/office/drawing/2014/main" id="{DA01E952-750C-479E-B5E9-6791C6A62CA8}"/>
              </a:ext>
            </a:extLst>
          </p:cNvPr>
          <p:cNvCxnSpPr/>
          <p:nvPr userDrawn="1"/>
        </p:nvCxnSpPr>
        <p:spPr>
          <a:xfrm>
            <a:off x="0" y="123228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ginace zprava X 64,38 cm" hidden="1">
            <a:extLst>
              <a:ext uri="{FF2B5EF4-FFF2-40B4-BE49-F238E27FC236}">
                <a16:creationId xmlns:a16="http://schemas.microsoft.com/office/drawing/2014/main" id="{A7B98C56-F7E2-4B6C-B9C2-105C58736980}"/>
              </a:ext>
            </a:extLst>
          </p:cNvPr>
          <p:cNvCxnSpPr/>
          <p:nvPr userDrawn="1"/>
        </p:nvCxnSpPr>
        <p:spPr>
          <a:xfrm>
            <a:off x="173826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H okraj úč. Y 9,66 cm vod. -9,4" hidden="1">
            <a:extLst>
              <a:ext uri="{FF2B5EF4-FFF2-40B4-BE49-F238E27FC236}">
                <a16:creationId xmlns:a16="http://schemas.microsoft.com/office/drawing/2014/main" id="{F4E29373-2041-4AFF-ADFD-5F5723B58F9A}"/>
              </a:ext>
            </a:extLst>
          </p:cNvPr>
          <p:cNvCxnSpPr/>
          <p:nvPr userDrawn="1"/>
        </p:nvCxnSpPr>
        <p:spPr>
          <a:xfrm>
            <a:off x="0" y="34776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 okraj Y 35,61 cm vod. +17,4" hidden="1">
            <a:extLst>
              <a:ext uri="{FF2B5EF4-FFF2-40B4-BE49-F238E27FC236}">
                <a16:creationId xmlns:a16="http://schemas.microsoft.com/office/drawing/2014/main" id="{BC90BCE1-A1C9-4935-8841-D07351AF44F2}"/>
              </a:ext>
            </a:extLst>
          </p:cNvPr>
          <p:cNvCxnSpPr/>
          <p:nvPr userDrawn="1"/>
        </p:nvCxnSpPr>
        <p:spPr>
          <a:xfrm>
            <a:off x="0" y="13143600"/>
            <a:ext cx="18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L okraj 2 X 2,78 cm vod. -31,1" hidden="1">
            <a:extLst>
              <a:ext uri="{FF2B5EF4-FFF2-40B4-BE49-F238E27FC236}">
                <a16:creationId xmlns:a16="http://schemas.microsoft.com/office/drawing/2014/main" id="{BF4F1D93-AD8F-4A3C-8A7C-06D9F8C32FDA}"/>
              </a:ext>
            </a:extLst>
          </p:cNvPr>
          <p:cNvCxnSpPr/>
          <p:nvPr userDrawn="1"/>
        </p:nvCxnSpPr>
        <p:spPr>
          <a:xfrm>
            <a:off x="750600" y="0"/>
            <a:ext cx="0" cy="13716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Logo ÚJV bílé">
            <a:extLst>
              <a:ext uri="{FF2B5EF4-FFF2-40B4-BE49-F238E27FC236}">
                <a16:creationId xmlns:a16="http://schemas.microsoft.com/office/drawing/2014/main" id="{3500723A-8995-481D-83F2-B6E7947FDE7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6015857" y="903608"/>
            <a:ext cx="1900937" cy="1900937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C901F8A3-10C6-4839-EACB-A3092493F8E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7368838" y="63500"/>
            <a:ext cx="88423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Interní / Internal</a:t>
            </a:r>
          </a:p>
        </p:txBody>
      </p:sp>
    </p:spTree>
    <p:extLst>
      <p:ext uri="{BB962C8B-B14F-4D97-AF65-F5344CB8AC3E}">
        <p14:creationId xmlns:p14="http://schemas.microsoft.com/office/powerpoint/2010/main" val="414819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hf hdr="0" ftr="0" dt="0"/>
  <p:txStyles>
    <p:titleStyle>
      <a:lvl1pPr algn="l" defTabSz="1371566" rtl="0" eaLnBrk="1" latinLnBrk="0" hangingPunct="1">
        <a:lnSpc>
          <a:spcPct val="100000"/>
        </a:lnSpc>
        <a:spcBef>
          <a:spcPct val="0"/>
        </a:spcBef>
        <a:buNone/>
        <a:defRPr sz="45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61996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323992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485988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647984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809980" indent="-161996" algn="l" defTabSz="1371566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3771806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588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372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155" indent="-342892" algn="l" defTabSz="13715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566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348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2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915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697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80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263" algn="l" defTabSz="1371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9162" userDrawn="1">
          <p15:clr>
            <a:srgbClr val="F26B43"/>
          </p15:clr>
        </p15:guide>
        <p15:guide id="3" pos="845" userDrawn="1">
          <p15:clr>
            <a:srgbClr val="F26B43"/>
          </p15:clr>
        </p15:guide>
        <p15:guide id="4" orient="horz" pos="646" userDrawn="1">
          <p15:clr>
            <a:srgbClr val="F26B43"/>
          </p15:clr>
        </p15:guide>
        <p15:guide id="5" orient="horz" pos="1984" userDrawn="1">
          <p15:clr>
            <a:srgbClr val="F26B43"/>
          </p15:clr>
        </p15:guide>
        <p15:guide id="7" orient="horz" pos="2188" userDrawn="1">
          <p15:clr>
            <a:srgbClr val="F26B43"/>
          </p15:clr>
        </p15:guide>
        <p15:guide id="12" orient="horz" pos="79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ABF4A-CE0A-191A-E75D-F4A617C58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>
            <a:extLst>
              <a:ext uri="{FF2B5EF4-FFF2-40B4-BE49-F238E27FC236}">
                <a16:creationId xmlns:a16="http://schemas.microsoft.com/office/drawing/2014/main" id="{9AF532E7-76F2-781A-B5B6-689693696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9436" y="8430850"/>
            <a:ext cx="9304353" cy="2713893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r>
              <a:rPr lang="cs-CZ" dirty="0"/>
              <a:t>1.11.2025, </a:t>
            </a:r>
            <a:r>
              <a:rPr lang="en-US" altLang="cs-CZ" dirty="0"/>
              <a:t>Information and Cyber Security</a:t>
            </a:r>
            <a:r>
              <a:rPr lang="cs-CZ" altLang="cs-CZ" dirty="0"/>
              <a:t> Unit</a:t>
            </a:r>
            <a:r>
              <a:rPr lang="en-US" altLang="cs-CZ" dirty="0"/>
              <a:t> (IKB)</a:t>
            </a:r>
          </a:p>
          <a:p>
            <a:pPr>
              <a:spcAft>
                <a:spcPts val="450"/>
              </a:spcAft>
            </a:pPr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E66E449-1FCC-73AC-BD01-A9354873B5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>
            <a:normAutofit/>
          </a:bodyPr>
          <a:lstStyle/>
          <a:p>
            <a:r>
              <a:rPr lang="cs-CZ" dirty="0"/>
              <a:t>ÚJV Group – </a:t>
            </a:r>
            <a:r>
              <a:rPr lang="en-US" dirty="0"/>
              <a:t>Supplier training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cs-CZ" dirty="0"/>
              <a:t>CYBEX RULES</a:t>
            </a:r>
            <a:br>
              <a:rPr lang="cs-CZ" dirty="0"/>
            </a:br>
            <a:endParaRPr lang="cs-CZ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42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55396C-D008-0521-8D1B-21E87D389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Cyber</a:t>
            </a:r>
            <a:r>
              <a:rPr lang="cs-CZ" dirty="0"/>
              <a:t> </a:t>
            </a:r>
            <a:r>
              <a:rPr lang="cs-CZ" dirty="0" err="1"/>
              <a:t>Security</a:t>
            </a:r>
            <a:r>
              <a:rPr lang="cs-CZ" dirty="0"/>
              <a:t> </a:t>
            </a:r>
            <a:r>
              <a:rPr lang="cs-CZ" dirty="0" err="1"/>
              <a:t>Act</a:t>
            </a:r>
            <a:r>
              <a:rPr lang="cs-CZ" dirty="0"/>
              <a:t> (CSA)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A3280F9-E7E8-80D3-9E85-B83021F75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10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D5512EED-EEBD-3B95-F544-F7939732F1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Act No. 181/2014 Coll., on Cyber Security </a:t>
            </a:r>
            <a:r>
              <a:rPr lang="en-US" sz="2800" dirty="0"/>
              <a:t>-  regulates the rights and obligations of persons and companies and the scope and powers of public authorities in the field of cyber security.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Critical Information Infrastructure (CII) </a:t>
            </a:r>
            <a:r>
              <a:rPr lang="en-US" sz="2800" dirty="0"/>
              <a:t>- similar to critical infrastructure as specified by the government regulation and the Crisis Act, in which the term "information" is inserted and refers to information and communication systems. 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Primary asset </a:t>
            </a:r>
            <a:r>
              <a:rPr lang="en-US" sz="2800" dirty="0"/>
              <a:t>- information or service processed or provided by a designated information system (information displayed and archived in </a:t>
            </a:r>
            <a:r>
              <a:rPr lang="cs-CZ" sz="2800" dirty="0"/>
              <a:t>TŘIS/INC</a:t>
            </a:r>
            <a:r>
              <a:rPr lang="en-US" sz="2800" dirty="0"/>
              <a:t> - technical management information system).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Supporting asset </a:t>
            </a:r>
            <a:r>
              <a:rPr lang="en-US" sz="2800" dirty="0"/>
              <a:t>- technical asset, employees and contractors involved in the operation, development, administration or security of the information system (all documentation of the TŘIS</a:t>
            </a:r>
            <a:r>
              <a:rPr lang="cs-CZ" sz="2800" dirty="0"/>
              <a:t>/INC</a:t>
            </a:r>
            <a:r>
              <a:rPr lang="en-US" sz="2800" dirty="0"/>
              <a:t> including the description of algorithms, IP addresses, etc., application software, as well as all technical resources of the TŘIS</a:t>
            </a:r>
            <a:r>
              <a:rPr lang="cs-CZ" sz="2800" dirty="0"/>
              <a:t>/</a:t>
            </a:r>
            <a:r>
              <a:rPr lang="cs-CZ" sz="2800" dirty="0" err="1"/>
              <a:t>inc</a:t>
            </a:r>
            <a:r>
              <a:rPr lang="en-US" sz="2800" dirty="0"/>
              <a:t> including service laptops).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Technical asset </a:t>
            </a:r>
            <a:r>
              <a:rPr lang="en-US" sz="2800" dirty="0"/>
              <a:t>- technical equipment, communication means and software of the information system (all HW SKŘ - the control and management system).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5239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01DFD8-B882-3E5E-38F9-4FE7E29C8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Critical</a:t>
            </a:r>
            <a:r>
              <a:rPr lang="cs-CZ" dirty="0"/>
              <a:t> </a:t>
            </a:r>
            <a:r>
              <a:rPr lang="cs-CZ" dirty="0" err="1"/>
              <a:t>Information</a:t>
            </a:r>
            <a:r>
              <a:rPr lang="cs-CZ" dirty="0"/>
              <a:t> </a:t>
            </a:r>
            <a:r>
              <a:rPr lang="cs-CZ" dirty="0" err="1"/>
              <a:t>Infrastructure</a:t>
            </a:r>
            <a:r>
              <a:rPr lang="cs-CZ" dirty="0"/>
              <a:t> (CII) 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2E48B9C6-9F2E-D5DE-99FD-93008EDB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11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0555F9E5-3948-5BD8-9DE7-1C77003000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b="1" dirty="0"/>
              <a:t>D</a:t>
            </a:r>
            <a:r>
              <a:rPr lang="en-US" sz="2800" b="1" dirty="0" err="1"/>
              <a:t>efined</a:t>
            </a:r>
            <a:r>
              <a:rPr lang="en-US" sz="2800" b="1" dirty="0"/>
              <a:t> pursuant to Act No. 181/2014 Coll. (Cyber Security Act)</a:t>
            </a:r>
            <a:r>
              <a:rPr lang="cs-CZ" sz="2800" b="1" dirty="0"/>
              <a:t>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Elements where the disruption of function would have a </a:t>
            </a:r>
            <a:r>
              <a:rPr lang="en-US" sz="2800" b="1" dirty="0">
                <a:solidFill>
                  <a:srgbClr val="0054A4"/>
                </a:solidFill>
              </a:rPr>
              <a:t>serious impact </a:t>
            </a:r>
            <a:r>
              <a:rPr lang="en-US" sz="2800" dirty="0"/>
              <a:t>on, for example, </a:t>
            </a:r>
            <a:r>
              <a:rPr lang="en-US" sz="2800" b="1" dirty="0">
                <a:solidFill>
                  <a:srgbClr val="0054A4"/>
                </a:solidFill>
              </a:rPr>
              <a:t>the security of the state, the security of basic needs of the population, the health of persons or on state economy.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en-US" sz="2800" b="1" dirty="0"/>
              <a:t>In practice, these are information and communication systems, or ICS/SCADA systems, which are essential for the safe operation of the power plant.</a:t>
            </a:r>
          </a:p>
          <a:p>
            <a:endParaRPr lang="cs-CZ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Each CII element has a designated asset guarantor</a:t>
            </a:r>
            <a:r>
              <a:rPr lang="en-US" sz="2800" dirty="0"/>
              <a:t>. The asset guarantor roles, responsibilities and their powers are defined in the </a:t>
            </a:r>
            <a:r>
              <a:rPr lang="en-US" sz="2800" b="1" dirty="0">
                <a:solidFill>
                  <a:srgbClr val="0054A4"/>
                </a:solidFill>
              </a:rPr>
              <a:t>Information and Cyber Security </a:t>
            </a:r>
            <a:r>
              <a:rPr lang="en-US" sz="2800" b="1" dirty="0" err="1">
                <a:solidFill>
                  <a:srgbClr val="0054A4"/>
                </a:solidFill>
              </a:rPr>
              <a:t>Directiv</a:t>
            </a:r>
            <a:r>
              <a:rPr lang="cs-CZ" sz="2800" b="1" dirty="0">
                <a:solidFill>
                  <a:srgbClr val="0054A4"/>
                </a:solidFill>
              </a:rPr>
              <a:t>.</a:t>
            </a:r>
            <a:endParaRPr lang="cs-CZ" dirty="0"/>
          </a:p>
        </p:txBody>
      </p:sp>
      <p:pic>
        <p:nvPicPr>
          <p:cNvPr id="5" name="Picture 4" descr="Výsledek obrázku pro Industrial Control Systems">
            <a:extLst>
              <a:ext uri="{FF2B5EF4-FFF2-40B4-BE49-F238E27FC236}">
                <a16:creationId xmlns:a16="http://schemas.microsoft.com/office/drawing/2014/main" id="{9C4A0944-3E8B-683A-C75F-DDEBFE884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766" y="9100627"/>
            <a:ext cx="5556501" cy="333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989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CAF21F-0948-EE9D-899F-EDA70968C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Work</a:t>
            </a:r>
            <a:r>
              <a:rPr lang="cs-CZ" dirty="0"/>
              <a:t> on CII </a:t>
            </a:r>
            <a:r>
              <a:rPr lang="cs-CZ" dirty="0" err="1"/>
              <a:t>Elements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FF77772-58A8-3935-9099-B74355B16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12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86418D23-D948-24B1-C937-6C7785AE41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0344" y="2786743"/>
            <a:ext cx="13913306" cy="4528457"/>
          </a:xfrm>
        </p:spPr>
        <p:txBody>
          <a:bodyPr/>
          <a:lstStyle/>
          <a:p>
            <a:pPr marL="285750" indent="-285750" defTabSz="895350">
              <a:spcBef>
                <a:spcPts val="600"/>
              </a:spcBef>
              <a:buClr>
                <a:srgbClr val="009AC7"/>
              </a:buClr>
              <a:buSzPct val="120000"/>
              <a:buFont typeface="Wingdings" panose="05000000000000000000" pitchFamily="2" charset="2"/>
              <a:buChar char="ü"/>
            </a:pPr>
            <a:endParaRPr lang="cs-CZ" sz="2800" dirty="0">
              <a:cs typeface="Arial CE" panose="020B0604020202020204" pitchFamily="34" charset="0"/>
            </a:endParaRPr>
          </a:p>
          <a:p>
            <a:pPr marL="285750" indent="-285750" defTabSz="895350">
              <a:spcBef>
                <a:spcPts val="600"/>
              </a:spcBef>
              <a:buClr>
                <a:srgbClr val="009AC7"/>
              </a:buClr>
              <a:buSzPct val="120000"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srgbClr val="0054A4"/>
                </a:solidFill>
                <a:cs typeface="Arial CE" panose="020B0604020202020204" pitchFamily="34" charset="0"/>
              </a:rPr>
              <a:t>I'm aware </a:t>
            </a:r>
            <a:r>
              <a:rPr lang="en-GB" sz="2800" dirty="0">
                <a:cs typeface="Arial CE" panose="020B0604020202020204" pitchFamily="34" charset="0"/>
              </a:rPr>
              <a:t>that I'm working on a facility with the </a:t>
            </a:r>
            <a:r>
              <a:rPr lang="en-GB" sz="2800" b="1" dirty="0">
                <a:solidFill>
                  <a:srgbClr val="0054A4"/>
                </a:solidFill>
                <a:cs typeface="Arial CE" panose="020B0604020202020204" pitchFamily="34" charset="0"/>
              </a:rPr>
              <a:t>highest security classification</a:t>
            </a:r>
            <a:endParaRPr lang="en-GB" sz="2800" dirty="0">
              <a:cs typeface="Arial CE" panose="020B0604020202020204" pitchFamily="34" charset="0"/>
            </a:endParaRPr>
          </a:p>
          <a:p>
            <a:pPr marL="285750" indent="-285750" defTabSz="895350">
              <a:spcBef>
                <a:spcPts val="600"/>
              </a:spcBef>
              <a:buClr>
                <a:srgbClr val="009AC7"/>
              </a:buClr>
              <a:buSzPct val="120000"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srgbClr val="0054A4"/>
                </a:solidFill>
                <a:cs typeface="Arial CE" panose="020B0604020202020204" pitchFamily="34" charset="0"/>
              </a:rPr>
              <a:t>I pay special attention </a:t>
            </a:r>
            <a:r>
              <a:rPr lang="en-GB" sz="2800" dirty="0">
                <a:cs typeface="Arial CE" panose="020B0604020202020204" pitchFamily="34" charset="0"/>
              </a:rPr>
              <a:t>to information and cyber security</a:t>
            </a:r>
          </a:p>
          <a:p>
            <a:pPr marL="285750" indent="-285750" defTabSz="895350">
              <a:spcBef>
                <a:spcPts val="600"/>
              </a:spcBef>
              <a:buClr>
                <a:srgbClr val="009AC7"/>
              </a:buClr>
              <a:buSzPct val="120000"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srgbClr val="0054A4"/>
                </a:solidFill>
                <a:cs typeface="Arial CE" panose="020B0604020202020204" pitchFamily="34" charset="0"/>
              </a:rPr>
              <a:t>I strictly adhere </a:t>
            </a:r>
            <a:r>
              <a:rPr lang="en-GB" sz="2800" dirty="0">
                <a:cs typeface="Arial CE" panose="020B0604020202020204" pitchFamily="34" charset="0"/>
              </a:rPr>
              <a:t>to management documentation and work procedures</a:t>
            </a:r>
          </a:p>
          <a:p>
            <a:pPr marL="285750" indent="-285750" defTabSz="895350">
              <a:spcBef>
                <a:spcPts val="600"/>
              </a:spcBef>
              <a:buClr>
                <a:srgbClr val="009AC7"/>
              </a:buClr>
              <a:buSzPct val="120000"/>
              <a:buFont typeface="Wingdings" panose="05000000000000000000" pitchFamily="2" charset="2"/>
              <a:buChar char="ü"/>
            </a:pPr>
            <a:r>
              <a:rPr lang="en-GB" sz="2800" b="1" dirty="0">
                <a:solidFill>
                  <a:srgbClr val="0054A4"/>
                </a:solidFill>
                <a:cs typeface="Arial CE" panose="020B0604020202020204" pitchFamily="34" charset="0"/>
              </a:rPr>
              <a:t>I report security events and incidents </a:t>
            </a:r>
            <a:r>
              <a:rPr lang="en-GB" sz="2800" dirty="0">
                <a:cs typeface="Arial CE" panose="020B0604020202020204" pitchFamily="34" charset="0"/>
              </a:rPr>
              <a:t>through the appropriate communication channels</a:t>
            </a:r>
            <a:endParaRPr lang="cs-CZ" sz="2800" dirty="0">
              <a:cs typeface="Arial CE" panose="020B0604020202020204" pitchFamily="34" charset="0"/>
            </a:endParaRPr>
          </a:p>
          <a:p>
            <a:pPr lvl="0">
              <a:buClr>
                <a:srgbClr val="009AC7"/>
              </a:buClr>
              <a:buFont typeface="Wingdings" panose="05000000000000000000" pitchFamily="2" charset="2"/>
              <a:buChar char="ü"/>
              <a:defRPr/>
            </a:pPr>
            <a:r>
              <a:rPr lang="en-US" sz="2800" b="1" dirty="0">
                <a:solidFill>
                  <a:srgbClr val="0054A4"/>
                </a:solidFill>
              </a:rPr>
              <a:t>I process information securely</a:t>
            </a:r>
            <a:r>
              <a:rPr lang="en-US" sz="2800" dirty="0"/>
              <a:t> accord</a:t>
            </a:r>
            <a:r>
              <a:rPr lang="cs-CZ" sz="2800" dirty="0" err="1"/>
              <a:t>ing</a:t>
            </a:r>
            <a:r>
              <a:rPr lang="en-US" sz="2800" dirty="0"/>
              <a:t> </a:t>
            </a:r>
            <a:r>
              <a:rPr lang="cs-CZ" sz="2800" dirty="0"/>
              <a:t>to</a:t>
            </a:r>
            <a:r>
              <a:rPr lang="en-US" sz="2800" dirty="0"/>
              <a:t> the information classification protection</a:t>
            </a:r>
            <a:r>
              <a:rPr lang="cs-CZ" sz="2800" dirty="0"/>
              <a:t> </a:t>
            </a:r>
            <a:r>
              <a:rPr lang="cs-CZ" sz="2800" dirty="0" err="1"/>
              <a:t>principles</a:t>
            </a:r>
            <a:endParaRPr lang="cs-CZ" sz="2800" dirty="0"/>
          </a:p>
          <a:p>
            <a:pPr marL="0" indent="0" defTabSz="895350">
              <a:lnSpc>
                <a:spcPts val="2300"/>
              </a:lnSpc>
              <a:spcBef>
                <a:spcPts val="600"/>
              </a:spcBef>
              <a:buClr>
                <a:srgbClr val="009AC7"/>
              </a:buClr>
              <a:buSzPct val="120000"/>
              <a:buNone/>
            </a:pPr>
            <a:endParaRPr lang="en-GB" sz="2800" dirty="0">
              <a:cs typeface="Arial CE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2" descr="Výsledek obrázku pro nuclear power plant">
            <a:extLst>
              <a:ext uri="{FF2B5EF4-FFF2-40B4-BE49-F238E27FC236}">
                <a16:creationId xmlns:a16="http://schemas.microsoft.com/office/drawing/2014/main" id="{614FBAC2-355C-BB65-BF9C-3CE74AD95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108" y="7087544"/>
            <a:ext cx="8675102" cy="578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51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56EF0D-0790-291A-09E8-16BEE2A68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Security</a:t>
            </a:r>
            <a:r>
              <a:rPr lang="cs-CZ" dirty="0"/>
              <a:t> </a:t>
            </a:r>
            <a:r>
              <a:rPr lang="cs-CZ" dirty="0" err="1"/>
              <a:t>Requirements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Suppliers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05C570E-A842-C8F9-22FB-1C31E526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13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C1E6ED64-C9DA-DE53-EAE4-520159E1EB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/>
              <a:t>A meeting was held with CN - enforcement of security requirements for suppliers according to </a:t>
            </a:r>
            <a:r>
              <a:rPr lang="cs-CZ" sz="2800" dirty="0" err="1"/>
              <a:t>directive</a:t>
            </a:r>
            <a:r>
              <a:rPr lang="cs-CZ" sz="2800" dirty="0"/>
              <a:t> UJV SM_074 Standard informační a kybernetické bezpečnosti and </a:t>
            </a:r>
            <a:r>
              <a:rPr lang="en-GB" sz="2800" dirty="0"/>
              <a:t>Standard SKČ_ST_0027</a:t>
            </a:r>
            <a:r>
              <a:rPr lang="cs-CZ" sz="2800" dirty="0"/>
              <a:t>: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cs-CZ" sz="2800" dirty="0"/>
              <a:t> </a:t>
            </a:r>
            <a:r>
              <a:rPr lang="cs-CZ" sz="2800" dirty="0" err="1"/>
              <a:t>Annex</a:t>
            </a:r>
            <a:r>
              <a:rPr lang="en-US" sz="2800" dirty="0"/>
              <a:t> A - Security Requirements for the Deliveries of Standard Systems and Technologies</a:t>
            </a:r>
          </a:p>
          <a:p>
            <a:r>
              <a:rPr lang="cs-CZ" sz="2800" dirty="0"/>
              <a:t> </a:t>
            </a:r>
            <a:r>
              <a:rPr lang="cs-CZ" sz="2800" dirty="0" err="1"/>
              <a:t>Annex</a:t>
            </a:r>
            <a:r>
              <a:rPr lang="en-US" sz="2800" dirty="0"/>
              <a:t> G - </a:t>
            </a:r>
            <a:r>
              <a:rPr lang="cs-CZ" sz="2800" dirty="0" err="1"/>
              <a:t>Security</a:t>
            </a:r>
            <a:r>
              <a:rPr lang="cs-CZ" sz="2800" dirty="0"/>
              <a:t> </a:t>
            </a:r>
            <a:r>
              <a:rPr lang="cs-CZ" sz="2800" dirty="0" err="1"/>
              <a:t>Operational</a:t>
            </a:r>
            <a:r>
              <a:rPr lang="cs-CZ" sz="2800" dirty="0"/>
              <a:t> </a:t>
            </a:r>
            <a:r>
              <a:rPr lang="cs-CZ" sz="2800" dirty="0" err="1"/>
              <a:t>Requirements</a:t>
            </a:r>
            <a:r>
              <a:rPr lang="cs-CZ" sz="2800" dirty="0"/>
              <a:t> </a:t>
            </a:r>
            <a:r>
              <a:rPr lang="cs-CZ" sz="2800" dirty="0" err="1"/>
              <a:t>for</a:t>
            </a:r>
            <a:r>
              <a:rPr lang="cs-CZ" sz="2800" dirty="0"/>
              <a:t> </a:t>
            </a:r>
            <a:r>
              <a:rPr lang="cs-CZ" sz="2800" dirty="0" err="1"/>
              <a:t>suppliers</a:t>
            </a:r>
            <a:r>
              <a:rPr lang="cs-CZ" sz="2800" dirty="0"/>
              <a:t> and </a:t>
            </a:r>
            <a:r>
              <a:rPr lang="cs-CZ" sz="2800" dirty="0" err="1"/>
              <a:t>service</a:t>
            </a:r>
            <a:r>
              <a:rPr lang="cs-CZ" sz="2800" dirty="0"/>
              <a:t> </a:t>
            </a:r>
            <a:r>
              <a:rPr lang="cs-CZ" sz="2800" dirty="0" err="1"/>
              <a:t>providers</a:t>
            </a:r>
            <a:r>
              <a:rPr lang="cs-CZ" sz="2800" dirty="0"/>
              <a:t> </a:t>
            </a:r>
            <a:r>
              <a:rPr lang="cs-CZ" sz="2800" dirty="0" err="1"/>
              <a:t>for</a:t>
            </a:r>
            <a:r>
              <a:rPr lang="cs-CZ" sz="2800" dirty="0"/>
              <a:t> </a:t>
            </a:r>
            <a:r>
              <a:rPr lang="cs-CZ" sz="2800" dirty="0" err="1"/>
              <a:t>maintenance</a:t>
            </a:r>
            <a:r>
              <a:rPr lang="cs-CZ" sz="2800" dirty="0"/>
              <a:t> </a:t>
            </a:r>
            <a:r>
              <a:rPr lang="cs-CZ" sz="2800" dirty="0" err="1"/>
              <a:t>contracts</a:t>
            </a:r>
            <a:endParaRPr lang="cs-CZ" sz="2800" dirty="0"/>
          </a:p>
          <a:p>
            <a:r>
              <a:rPr lang="cs-CZ" sz="2800" dirty="0"/>
              <a:t> </a:t>
            </a:r>
            <a:r>
              <a:rPr lang="cs-CZ" sz="2800" dirty="0" err="1"/>
              <a:t>Annex</a:t>
            </a:r>
            <a:r>
              <a:rPr lang="en-US" sz="2800" dirty="0"/>
              <a:t> J -</a:t>
            </a:r>
            <a:r>
              <a:rPr lang="cs-CZ" dirty="0"/>
              <a:t> </a:t>
            </a:r>
            <a:r>
              <a:rPr lang="cs-CZ" sz="2800" dirty="0" err="1"/>
              <a:t>Security</a:t>
            </a:r>
            <a:r>
              <a:rPr lang="cs-CZ" sz="2800" dirty="0"/>
              <a:t> </a:t>
            </a:r>
            <a:r>
              <a:rPr lang="cs-CZ" sz="2800" dirty="0" err="1"/>
              <a:t>requirements</a:t>
            </a:r>
            <a:r>
              <a:rPr lang="cs-CZ" sz="2800" dirty="0"/>
              <a:t> </a:t>
            </a:r>
            <a:r>
              <a:rPr lang="cs-CZ" sz="2800" dirty="0" err="1"/>
              <a:t>for</a:t>
            </a:r>
            <a:r>
              <a:rPr lang="cs-CZ" sz="2800" dirty="0"/>
              <a:t> </a:t>
            </a:r>
            <a:r>
              <a:rPr lang="cs-CZ" sz="2800" dirty="0" err="1"/>
              <a:t>Providers</a:t>
            </a:r>
            <a:r>
              <a:rPr lang="cs-CZ" sz="2800" dirty="0"/>
              <a:t> </a:t>
            </a:r>
            <a:r>
              <a:rPr lang="cs-CZ" sz="2800" dirty="0" err="1"/>
              <a:t>of</a:t>
            </a:r>
            <a:r>
              <a:rPr lang="cs-CZ" sz="2800" dirty="0"/>
              <a:t> </a:t>
            </a:r>
            <a:r>
              <a:rPr lang="cs-CZ" sz="2800" dirty="0" err="1"/>
              <a:t>consulting</a:t>
            </a:r>
            <a:r>
              <a:rPr lang="cs-CZ" sz="2800" dirty="0"/>
              <a:t> and advisory </a:t>
            </a:r>
            <a:r>
              <a:rPr lang="cs-CZ" sz="2800" dirty="0" err="1"/>
              <a:t>Services</a:t>
            </a:r>
            <a:endParaRPr lang="cs-CZ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cs-CZ" sz="2800" dirty="0" err="1"/>
              <a:t>Annex</a:t>
            </a:r>
            <a:r>
              <a:rPr lang="en-US" sz="2800" dirty="0"/>
              <a:t> should be part of the contract with the supplier</a:t>
            </a:r>
            <a:r>
              <a:rPr lang="cs-CZ" sz="2800" dirty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The resolution of the correct attachment is at the discretion of the purchase requester</a:t>
            </a:r>
            <a:r>
              <a:rPr lang="cs-CZ" sz="2800" dirty="0"/>
              <a:t>.</a:t>
            </a:r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Supplier training</a:t>
            </a:r>
          </a:p>
          <a:p>
            <a:r>
              <a:rPr lang="cs-CZ" sz="2800" dirty="0" err="1"/>
              <a:t>Annex</a:t>
            </a:r>
            <a:r>
              <a:rPr lang="cs-CZ" sz="2800" dirty="0"/>
              <a:t> I SM_074 </a:t>
            </a:r>
            <a:r>
              <a:rPr lang="en-US" sz="2800" dirty="0"/>
              <a:t>– </a:t>
            </a:r>
            <a:r>
              <a:rPr lang="cs-CZ" sz="2800" dirty="0"/>
              <a:t>CYBEX RULES – </a:t>
            </a:r>
            <a:r>
              <a:rPr lang="cs-CZ" sz="2800" dirty="0" err="1"/>
              <a:t>Suppliers</a:t>
            </a:r>
            <a:r>
              <a:rPr lang="cs-CZ" sz="2800" dirty="0"/>
              <a:t> </a:t>
            </a:r>
            <a:r>
              <a:rPr lang="cs-CZ" sz="2800" dirty="0" err="1"/>
              <a:t>training</a:t>
            </a:r>
            <a:endParaRPr lang="cs-CZ" sz="2800" dirty="0"/>
          </a:p>
          <a:p>
            <a:r>
              <a:rPr lang="en-US" sz="2800" dirty="0"/>
              <a:t>As part of initial and recurrent training (for employees and managers)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Supplier audit</a:t>
            </a:r>
          </a:p>
          <a:p>
            <a:r>
              <a:rPr lang="en-US" sz="2800" dirty="0"/>
              <a:t>According to VP A, ČEZ</a:t>
            </a:r>
            <a:r>
              <a:rPr lang="cs-CZ" sz="2800" dirty="0"/>
              <a:t> Group and ÚJV Group</a:t>
            </a:r>
            <a:r>
              <a:rPr lang="en-US" sz="2800" dirty="0"/>
              <a:t> ha</a:t>
            </a:r>
            <a:r>
              <a:rPr lang="cs-CZ" sz="2800" dirty="0"/>
              <a:t>ve</a:t>
            </a:r>
            <a:r>
              <a:rPr lang="en-US" sz="2800" dirty="0"/>
              <a:t> the right to audit IKB at the supplier, securing thereof is the responsibility of the Asset Guarantor, IKB cooperates</a:t>
            </a:r>
            <a:r>
              <a:rPr lang="cs-CZ" sz="2800" dirty="0"/>
              <a:t>.</a:t>
            </a:r>
            <a:endParaRPr lang="en-US" sz="28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3315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C2A7-C1A1-8D5B-0EB1-14C9C7D92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Passwords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4880692-CDE2-3AF1-29A5-A7034A523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14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7069482E-EC64-8BB9-E6A8-F8E0EF0D9D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5" y="3473454"/>
            <a:ext cx="14143047" cy="8677275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/>
              <a:t>"We've been using passwords since the beginning of time (computers)"</a:t>
            </a:r>
          </a:p>
          <a:p>
            <a:pPr marL="0" indent="0">
              <a:buNone/>
            </a:pPr>
            <a:endParaRPr lang="cs-CZ" sz="2800" b="1" dirty="0"/>
          </a:p>
          <a:p>
            <a:pPr marL="0" indent="0">
              <a:buNone/>
            </a:pPr>
            <a:r>
              <a:rPr lang="en-US" sz="2800" b="1" dirty="0"/>
              <a:t>Basic rules:</a:t>
            </a:r>
          </a:p>
          <a:p>
            <a:r>
              <a:rPr lang="en-US" sz="2800" dirty="0"/>
              <a:t>Keep passwords secret and change them at any sign of possible compromise </a:t>
            </a:r>
          </a:p>
          <a:p>
            <a:r>
              <a:rPr lang="en-US" sz="2800" dirty="0"/>
              <a:t>Change passwords at regular intervals and avoid reusing or repeating original passwords</a:t>
            </a:r>
          </a:p>
          <a:p>
            <a:r>
              <a:rPr lang="en-US" sz="2800" dirty="0"/>
              <a:t>Do not write down passwords on paper or in files</a:t>
            </a:r>
          </a:p>
          <a:p>
            <a:r>
              <a:rPr lang="en-US" sz="2800" dirty="0"/>
              <a:t>Do not use the same password for different services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Picture 2" descr="Výsledek obrázku pro password">
            <a:extLst>
              <a:ext uri="{FF2B5EF4-FFF2-40B4-BE49-F238E27FC236}">
                <a16:creationId xmlns:a16="http://schemas.microsoft.com/office/drawing/2014/main" id="{8DD88E26-C2B8-F735-AE31-1E41A99C3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27" y="7998372"/>
            <a:ext cx="5192972" cy="292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96203B94-6064-B12C-A381-89FDB135699E}"/>
              </a:ext>
            </a:extLst>
          </p:cNvPr>
          <p:cNvSpPr txBox="1"/>
          <p:nvPr/>
        </p:nvSpPr>
        <p:spPr>
          <a:xfrm>
            <a:off x="4577443" y="11220935"/>
            <a:ext cx="9154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2400" b="1" i="0" dirty="0">
              <a:solidFill>
                <a:srgbClr val="0054A4"/>
              </a:solidFill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77D55C9D-4A69-063E-C05B-7214E8C33CA5}"/>
              </a:ext>
            </a:extLst>
          </p:cNvPr>
          <p:cNvSpPr txBox="1"/>
          <p:nvPr/>
        </p:nvSpPr>
        <p:spPr>
          <a:xfrm>
            <a:off x="3984071" y="11523194"/>
            <a:ext cx="91548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chemeClr val="accent2"/>
                </a:solidFill>
              </a:rPr>
              <a:t>Never share your password with anyone</a:t>
            </a:r>
          </a:p>
        </p:txBody>
      </p:sp>
    </p:spTree>
    <p:extLst>
      <p:ext uri="{BB962C8B-B14F-4D97-AF65-F5344CB8AC3E}">
        <p14:creationId xmlns:p14="http://schemas.microsoft.com/office/powerpoint/2010/main" val="4096285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10A0CE-C5AA-2F70-D952-DFB83208E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Password</a:t>
            </a:r>
            <a:r>
              <a:rPr lang="cs-CZ" dirty="0"/>
              <a:t> </a:t>
            </a:r>
            <a:r>
              <a:rPr lang="cs-CZ" dirty="0" err="1"/>
              <a:t>complexity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755151C-FED6-1190-1DDC-C7C37F64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15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91D00A8B-EBD1-C783-EF7E-7F1829F2C8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6640286"/>
            <a:ext cx="13204031" cy="55104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The longer or more complex the password, the more secure from brute force 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You can test the strength of your password at</a:t>
            </a:r>
            <a:r>
              <a:rPr lang="cs-CZ" sz="2800" dirty="0"/>
              <a:t> </a:t>
            </a:r>
            <a:r>
              <a:rPr lang="en-GB" sz="2800" b="1" i="1" dirty="0">
                <a:solidFill>
                  <a:srgbClr val="0070C0"/>
                </a:solidFill>
              </a:rPr>
              <a:t>https://howsecureismypassword.net</a:t>
            </a:r>
            <a:endParaRPr lang="en-GB" sz="2800" u="sng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 simple change can achieve greater security</a:t>
            </a:r>
            <a:endParaRPr lang="cs-C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grpSp>
        <p:nvGrpSpPr>
          <p:cNvPr id="5" name="Skupina 4">
            <a:extLst>
              <a:ext uri="{FF2B5EF4-FFF2-40B4-BE49-F238E27FC236}">
                <a16:creationId xmlns:a16="http://schemas.microsoft.com/office/drawing/2014/main" id="{4DB3343D-DF16-4819-64F2-E05CADF62C78}"/>
              </a:ext>
            </a:extLst>
          </p:cNvPr>
          <p:cNvGrpSpPr/>
          <p:nvPr/>
        </p:nvGrpSpPr>
        <p:grpSpPr>
          <a:xfrm>
            <a:off x="5796509" y="9433226"/>
            <a:ext cx="5589948" cy="2569176"/>
            <a:chOff x="2954249" y="4879997"/>
            <a:chExt cx="3195091" cy="1495904"/>
          </a:xfrm>
        </p:grpSpPr>
        <p:sp>
          <p:nvSpPr>
            <p:cNvPr id="6" name="TextovéPole 5">
              <a:extLst>
                <a:ext uri="{FF2B5EF4-FFF2-40B4-BE49-F238E27FC236}">
                  <a16:creationId xmlns:a16="http://schemas.microsoft.com/office/drawing/2014/main" id="{F720C9D4-6B10-4D20-0F02-466EF7F2F3D0}"/>
                </a:ext>
              </a:extLst>
            </p:cNvPr>
            <p:cNvSpPr txBox="1"/>
            <p:nvPr/>
          </p:nvSpPr>
          <p:spPr>
            <a:xfrm>
              <a:off x="3229350" y="4879998"/>
              <a:ext cx="1275906" cy="30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800" i="0" dirty="0" err="1"/>
                <a:t>mojepivo</a:t>
              </a:r>
              <a:endParaRPr lang="en-GB" sz="2800" i="0" dirty="0"/>
            </a:p>
          </p:txBody>
        </p:sp>
        <p:sp>
          <p:nvSpPr>
            <p:cNvPr id="7" name="TextovéPole 6">
              <a:extLst>
                <a:ext uri="{FF2B5EF4-FFF2-40B4-BE49-F238E27FC236}">
                  <a16:creationId xmlns:a16="http://schemas.microsoft.com/office/drawing/2014/main" id="{85FA5005-ECB1-0416-0C94-802B09C2F997}"/>
                </a:ext>
              </a:extLst>
            </p:cNvPr>
            <p:cNvSpPr txBox="1"/>
            <p:nvPr/>
          </p:nvSpPr>
          <p:spPr>
            <a:xfrm>
              <a:off x="3229351" y="5195800"/>
              <a:ext cx="1275906" cy="30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800" i="0" dirty="0" err="1"/>
                <a:t>mojePivo</a:t>
              </a:r>
              <a:endParaRPr lang="en-GB" sz="2800" i="0" dirty="0"/>
            </a:p>
          </p:txBody>
        </p:sp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689A19E6-19A6-F8F1-3209-B0CD2E44A154}"/>
                </a:ext>
              </a:extLst>
            </p:cNvPr>
            <p:cNvSpPr txBox="1"/>
            <p:nvPr/>
          </p:nvSpPr>
          <p:spPr>
            <a:xfrm>
              <a:off x="3075671" y="5508299"/>
              <a:ext cx="1429585" cy="30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800" i="0" dirty="0"/>
                <a:t>moje5Pivo</a:t>
              </a:r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4B9C35EF-93C9-EF55-5FF3-4E15C5362FA2}"/>
                </a:ext>
              </a:extLst>
            </p:cNvPr>
            <p:cNvSpPr txBox="1"/>
            <p:nvPr/>
          </p:nvSpPr>
          <p:spPr>
            <a:xfrm>
              <a:off x="2954249" y="5820372"/>
              <a:ext cx="1551008" cy="555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800" i="0"/>
                <a:t>moje5Pivo@</a:t>
              </a:r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3894DD3B-BDD5-8841-46EF-B4657602FB92}"/>
                </a:ext>
              </a:extLst>
            </p:cNvPr>
            <p:cNvSpPr txBox="1"/>
            <p:nvPr/>
          </p:nvSpPr>
          <p:spPr>
            <a:xfrm>
              <a:off x="4668306" y="4879997"/>
              <a:ext cx="1481034" cy="555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800" b="1" i="0" dirty="0">
                  <a:solidFill>
                    <a:srgbClr val="FF0000"/>
                  </a:solidFill>
                </a:rPr>
                <a:t>5 seconds</a:t>
              </a:r>
            </a:p>
          </p:txBody>
        </p:sp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5365C27D-C084-CFAA-710A-F92E1246AADF}"/>
                </a:ext>
              </a:extLst>
            </p:cNvPr>
            <p:cNvSpPr txBox="1"/>
            <p:nvPr/>
          </p:nvSpPr>
          <p:spPr>
            <a:xfrm>
              <a:off x="4668306" y="5196226"/>
              <a:ext cx="1323625" cy="555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800" b="1" i="0" dirty="0">
                  <a:solidFill>
                    <a:srgbClr val="FF0000"/>
                  </a:solidFill>
                </a:rPr>
                <a:t>42 minutes</a:t>
              </a:r>
            </a:p>
          </p:txBody>
        </p:sp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4565A849-BCAD-B93D-3961-65F41BBD49D2}"/>
                </a:ext>
              </a:extLst>
            </p:cNvPr>
            <p:cNvSpPr txBox="1"/>
            <p:nvPr/>
          </p:nvSpPr>
          <p:spPr>
            <a:xfrm>
              <a:off x="4668307" y="5508299"/>
              <a:ext cx="1126814" cy="30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800" b="1" i="0" dirty="0">
                  <a:solidFill>
                    <a:srgbClr val="0070C0"/>
                  </a:solidFill>
                </a:rPr>
                <a:t>4 days</a:t>
              </a: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0E855AF3-80E6-8CC3-8E38-A3CC9EDB4F6C}"/>
                </a:ext>
              </a:extLst>
            </p:cNvPr>
            <p:cNvSpPr txBox="1"/>
            <p:nvPr/>
          </p:nvSpPr>
          <p:spPr>
            <a:xfrm>
              <a:off x="4668306" y="5807267"/>
              <a:ext cx="1481033" cy="30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800" b="1" i="0" dirty="0">
                  <a:solidFill>
                    <a:srgbClr val="00B050"/>
                  </a:solidFill>
                </a:rPr>
                <a:t>6 years</a:t>
              </a:r>
            </a:p>
          </p:txBody>
        </p:sp>
      </p:grpSp>
      <p:pic>
        <p:nvPicPr>
          <p:cNvPr id="14" name="Picture 2">
            <a:extLst>
              <a:ext uri="{FF2B5EF4-FFF2-40B4-BE49-F238E27FC236}">
                <a16:creationId xmlns:a16="http://schemas.microsoft.com/office/drawing/2014/main" id="{19A6452E-B66E-1DF9-6CA9-D5E27B2A5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42" y="2776682"/>
            <a:ext cx="4812814" cy="326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296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6BDD14-A673-F59F-4646-CA679671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Long It Takes to Crack a Password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F3FB743-0EDB-7842-832C-9D68BA891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16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F2DF0729-85FE-C0A9-C247-B3DAA692E8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sz="2800" b="1" dirty="0"/>
          </a:p>
          <a:p>
            <a:pPr marL="0" indent="0">
              <a:buNone/>
            </a:pPr>
            <a:r>
              <a:rPr lang="en-US" sz="2800" b="1" dirty="0"/>
              <a:t>The complexity of the password is given by: </a:t>
            </a:r>
            <a:r>
              <a:rPr lang="en-US" sz="2800" dirty="0"/>
              <a:t>	</a:t>
            </a:r>
          </a:p>
          <a:p>
            <a:r>
              <a:rPr lang="en-US" sz="2800" dirty="0"/>
              <a:t>Amount of characters</a:t>
            </a:r>
          </a:p>
          <a:p>
            <a:r>
              <a:rPr lang="en-US" sz="2800" dirty="0"/>
              <a:t>Use of numbers</a:t>
            </a:r>
          </a:p>
          <a:p>
            <a:r>
              <a:rPr lang="en-US" sz="2800" dirty="0"/>
              <a:t>Use of special characters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EA92A04E-31A4-6F1A-2218-A36A5C92A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136" y="6858000"/>
            <a:ext cx="13551045" cy="394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91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AAB23B-8F15-7590-FA6B-03FB9B008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Malware (</a:t>
            </a:r>
            <a:r>
              <a:rPr lang="cs-CZ" dirty="0" err="1"/>
              <a:t>Overview</a:t>
            </a:r>
            <a:r>
              <a:rPr lang="cs-CZ" dirty="0"/>
              <a:t>) and Ransomware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CD74223-6092-D98A-2A94-F8921B32E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17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19428F3E-0DE7-F2A7-4A93-AF38A23CDE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b="1" dirty="0">
                <a:solidFill>
                  <a:srgbClr val="0054A4"/>
                </a:solidFill>
              </a:rPr>
              <a:t>Malware</a:t>
            </a:r>
            <a:r>
              <a:rPr lang="en-GB" sz="2800" dirty="0"/>
              <a:t> (short for malicious software) is a type of software designed to give an attacker secret access to your device. </a:t>
            </a:r>
          </a:p>
          <a:p>
            <a:pPr marL="0" indent="0">
              <a:buNone/>
            </a:pPr>
            <a:r>
              <a:rPr lang="en-GB" sz="2800" dirty="0"/>
              <a:t>An aggregated term malware includes: </a:t>
            </a:r>
            <a:r>
              <a:rPr lang="en-GB" sz="2800" b="1" dirty="0">
                <a:solidFill>
                  <a:srgbClr val="0054A4"/>
                </a:solidFill>
              </a:rPr>
              <a:t>ransomware</a:t>
            </a:r>
            <a:r>
              <a:rPr lang="en-GB" sz="2800" dirty="0"/>
              <a:t>, </a:t>
            </a:r>
            <a:r>
              <a:rPr lang="en-GB" sz="2800" b="1" dirty="0">
                <a:solidFill>
                  <a:srgbClr val="0054A4"/>
                </a:solidFill>
              </a:rPr>
              <a:t>computer viruses</a:t>
            </a:r>
            <a:r>
              <a:rPr lang="en-GB" sz="2800" dirty="0"/>
              <a:t>, </a:t>
            </a:r>
            <a:r>
              <a:rPr lang="en-GB" sz="2800" b="1" dirty="0">
                <a:solidFill>
                  <a:srgbClr val="0054A4"/>
                </a:solidFill>
              </a:rPr>
              <a:t>Trojan horses</a:t>
            </a:r>
            <a:r>
              <a:rPr lang="en-GB" sz="2800" dirty="0"/>
              <a:t>, </a:t>
            </a:r>
            <a:r>
              <a:rPr lang="en-GB" sz="2800" b="1" dirty="0">
                <a:solidFill>
                  <a:srgbClr val="0054A4"/>
                </a:solidFill>
              </a:rPr>
              <a:t>spyware</a:t>
            </a:r>
            <a:r>
              <a:rPr lang="en-GB" sz="2800" dirty="0"/>
              <a:t> or </a:t>
            </a:r>
            <a:r>
              <a:rPr lang="en-GB" sz="2800" b="1" dirty="0">
                <a:solidFill>
                  <a:srgbClr val="0054A4"/>
                </a:solidFill>
              </a:rPr>
              <a:t>adware</a:t>
            </a:r>
            <a:r>
              <a:rPr lang="en-GB" sz="2800" dirty="0"/>
              <a:t> </a:t>
            </a:r>
          </a:p>
          <a:p>
            <a:pPr marL="0" indent="0">
              <a:buNone/>
            </a:pPr>
            <a:r>
              <a:rPr lang="en-GB" sz="2800" dirty="0"/>
              <a:t>Malware uses various techniques to spread. Most often it is phishing and social engineering</a:t>
            </a:r>
          </a:p>
          <a:p>
            <a:endParaRPr lang="cs-CZ" sz="2800" dirty="0"/>
          </a:p>
          <a:p>
            <a:pPr marL="0" indent="0">
              <a:buNone/>
            </a:pPr>
            <a:r>
              <a:rPr lang="en-GB" sz="2800" b="1" dirty="0">
                <a:solidFill>
                  <a:srgbClr val="0054A4"/>
                </a:solidFill>
              </a:rPr>
              <a:t>Ransomware</a:t>
            </a:r>
            <a:r>
              <a:rPr lang="en-GB" sz="2800" dirty="0"/>
              <a:t> - currently the most common threat</a:t>
            </a:r>
          </a:p>
          <a:p>
            <a:pPr marL="540000" indent="-540000"/>
            <a:r>
              <a:rPr lang="en-GB" sz="2800" dirty="0"/>
              <a:t>prevents access to the infected computer by encrypting files on the PC/NB</a:t>
            </a:r>
          </a:p>
          <a:p>
            <a:pPr marL="540000" indent="-540000"/>
            <a:r>
              <a:rPr lang="en-GB" sz="2800" dirty="0"/>
              <a:t>usually requires payment of a ransom</a:t>
            </a:r>
          </a:p>
          <a:p>
            <a:pPr marL="540000" indent="-540000"/>
            <a:r>
              <a:rPr lang="en-GB" sz="2800" dirty="0"/>
              <a:t>encrypts files on the hard drive (documents, photos, etc.) or just locks the system and uses a threatening message to force the user to pay. </a:t>
            </a:r>
          </a:p>
          <a:p>
            <a:pPr marL="285750" indent="-285750" hangingPunct="0"/>
            <a:endParaRPr lang="cs-CZ" sz="2800" dirty="0"/>
          </a:p>
          <a:p>
            <a:pPr marL="0" indent="0" hangingPunct="0">
              <a:buNone/>
            </a:pPr>
            <a:r>
              <a:rPr lang="en-GB" sz="2800" u="sng" dirty="0"/>
              <a:t>What to do if I find out that my computer has been infected:</a:t>
            </a:r>
          </a:p>
          <a:p>
            <a:pPr marL="0" indent="0" hangingPunct="0">
              <a:buNone/>
            </a:pPr>
            <a:r>
              <a:rPr lang="en-GB" sz="2800" b="1" dirty="0"/>
              <a:t>Never pay!! The likelihood that your data will be recovered is minimal and by paying you are supporting new attacks of this type.</a:t>
            </a:r>
            <a:endParaRPr lang="cs-CZ" sz="2800" b="1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8374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89AB72-C463-71A7-7B4B-5DF4F047B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- Social Engineering and Phishing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7BB708A-42AE-CD94-9962-00893C3A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18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37E62141-F09D-AF7F-1CF2-075CBE421C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/>
              <a:t>Social Engineering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0054A4"/>
                </a:solidFill>
              </a:rPr>
              <a:t>"The weakest link in any security solution is the human being." </a:t>
            </a:r>
            <a:endParaRPr lang="cs-CZ" sz="2800" b="1" dirty="0">
              <a:solidFill>
                <a:srgbClr val="0054A4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A method of </a:t>
            </a:r>
            <a:r>
              <a:rPr lang="en-US" sz="2800" b="1" dirty="0">
                <a:solidFill>
                  <a:srgbClr val="0054A4"/>
                </a:solidFill>
              </a:rPr>
              <a:t>manipulating people </a:t>
            </a:r>
            <a:r>
              <a:rPr lang="en-US" sz="2800" dirty="0"/>
              <a:t>in order to perform a certain action or obtain certain information. Social engineering </a:t>
            </a:r>
            <a:r>
              <a:rPr lang="en-US" sz="2800" b="1" dirty="0">
                <a:solidFill>
                  <a:srgbClr val="0054A4"/>
                </a:solidFill>
              </a:rPr>
              <a:t>techniques rely on curiosity, greed, fear or human envy.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Phishing</a:t>
            </a:r>
            <a:r>
              <a:rPr lang="en-US" dirty="0"/>
              <a:t> </a:t>
            </a:r>
            <a:r>
              <a:rPr lang="en-US" sz="2800" dirty="0"/>
              <a:t>is the most common social engineering technique.</a:t>
            </a:r>
          </a:p>
          <a:p>
            <a:pPr marL="0" indent="0">
              <a:buNone/>
            </a:pPr>
            <a:r>
              <a:rPr lang="en-US" sz="2800" dirty="0"/>
              <a:t>It is mainly used in email communication to obtain sensitive data (passwords, credit card numbers, etc.) Phishing messages look like messages from trusted </a:t>
            </a:r>
            <a:r>
              <a:rPr lang="en-US" sz="2800" dirty="0" err="1"/>
              <a:t>organisations</a:t>
            </a:r>
            <a:r>
              <a:rPr lang="en-US" sz="2800" dirty="0"/>
              <a:t> (colleague, bank, PayPal).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dirty="0"/>
              <a:t>Protection against phishing:</a:t>
            </a:r>
          </a:p>
          <a:p>
            <a:pPr marL="540000" indent="-540000"/>
            <a:r>
              <a:rPr lang="en-US" sz="2800" dirty="0"/>
              <a:t>The basic rule is to check the sender and check the links.</a:t>
            </a:r>
          </a:p>
          <a:p>
            <a:pPr marL="540000" indent="-540000"/>
            <a:r>
              <a:rPr lang="en-US" sz="2800" dirty="0"/>
              <a:t>Do not share your passwords and sensitive information with anyone - over the phone, in person or via email.</a:t>
            </a:r>
          </a:p>
          <a:p>
            <a:pPr marL="540000" indent="-540000"/>
            <a:r>
              <a:rPr lang="en-US" sz="2800" dirty="0"/>
              <a:t>Check that the URL of the pages you visit is correct (e.g. wrong letter in the URL or different domain (.com instead of .</a:t>
            </a:r>
            <a:r>
              <a:rPr lang="en-US" sz="2800" dirty="0" err="1"/>
              <a:t>cz</a:t>
            </a:r>
            <a:r>
              <a:rPr lang="en-US" sz="2800" dirty="0"/>
              <a:t>).</a:t>
            </a:r>
          </a:p>
          <a:p>
            <a:pPr marL="540000" indent="-540000"/>
            <a:r>
              <a:rPr lang="en-US" sz="2800" dirty="0"/>
              <a:t>Observe the rules of working with email safely.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2787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8B2771-AE09-6DA9-07EF-3248B424D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Email - Basic </a:t>
            </a:r>
            <a:r>
              <a:rPr lang="cs-CZ" dirty="0" err="1"/>
              <a:t>Information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3FBEC3E-0C7B-CA7C-DB64-475B5829E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19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529CE774-4D5A-B087-90E3-80B9289794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3473455"/>
            <a:ext cx="13790497" cy="8677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/>
              <a:t>Email is the most used means of communication within a company nowadays.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dirty="0"/>
              <a:t>To keep your email as secure as possible, we recommend that you should observe the following principles: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open unsolicited, unknown and potentially dangerous attachments.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misuse email to send unsolicited messages within the company or externally.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use email to register for various discussion fora or web services unless it is directly related to their job.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respond to unsolicited mail (spam). </a:t>
            </a:r>
            <a:r>
              <a:rPr lang="cs-CZ" sz="2800" dirty="0"/>
              <a:t>Label </a:t>
            </a:r>
            <a:r>
              <a:rPr lang="cs-CZ" sz="2800" dirty="0" err="1"/>
              <a:t>the</a:t>
            </a:r>
            <a:r>
              <a:rPr lang="en-US" sz="2800" dirty="0"/>
              <a:t> unsolicited mail </a:t>
            </a:r>
            <a:r>
              <a:rPr lang="cs-CZ" sz="2800" dirty="0"/>
              <a:t>in Outlook.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send out mass or chain emails.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Do not email sensitive or otherwise confidential information, use email encryption if necessary.</a:t>
            </a:r>
          </a:p>
          <a:p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Electronic signature and email encryption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An electronic signature is a means of verifying the identity of the sender in the anonymous world of the Internet. 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Encryption is one of the ways you can greatly increase the security of your email. It is possible to encrypt the entire email or only the attachment sent.</a:t>
            </a:r>
          </a:p>
          <a:p>
            <a:pPr marL="540000" indent="-540000" hangingPunct="0">
              <a:lnSpc>
                <a:spcPct val="90000"/>
              </a:lnSpc>
            </a:pPr>
            <a:r>
              <a:rPr lang="en-US" sz="2800" dirty="0"/>
              <a:t>For e-signature and encryption of emails, it is necessary to have a certificate issued</a:t>
            </a:r>
            <a:r>
              <a:rPr lang="cs-CZ" sz="2800" dirty="0"/>
              <a:t> by ICTS</a:t>
            </a:r>
            <a:r>
              <a:rPr lang="en-US" sz="2800" dirty="0"/>
              <a:t>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795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0FAE26-DE83-4593-98A6-5794F57B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Information and Cyber Security</a:t>
            </a:r>
            <a:br>
              <a:rPr lang="cs-CZ" dirty="0"/>
            </a:br>
            <a:r>
              <a:rPr lang="en-US" sz="5000" dirty="0"/>
              <a:t>Why do we get involved?</a:t>
            </a:r>
            <a:endParaRPr lang="cs-CZ" sz="50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882B35-51DC-23C1-1D78-D78830C98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b="1" dirty="0"/>
              <a:t>Delays in launching Iran's nuclear power plant - Stuxnet virus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ts val="600"/>
              </a:spcAft>
              <a:buClr>
                <a:srgbClr val="009AC7"/>
              </a:buClr>
              <a:buSzPct val="120000"/>
            </a:pPr>
            <a:r>
              <a:rPr lang="en-GB" sz="2800" dirty="0"/>
              <a:t>The 2010 attack, which was intended to delay or stop the plant's launch. Targeting a uranium enrichment plant.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ts val="600"/>
              </a:spcAft>
              <a:buClr>
                <a:srgbClr val="009AC7"/>
              </a:buClr>
              <a:buSzPct val="120000"/>
            </a:pPr>
            <a:r>
              <a:rPr lang="en-GB" sz="2800" dirty="0"/>
              <a:t>The virus destroyed several hundreds of centrifuges by changing the frequency of their rotations. First it spun them above the permitted limit and then reduced their speed to very slow.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ts val="600"/>
              </a:spcAft>
              <a:buClr>
                <a:srgbClr val="009AC7"/>
              </a:buClr>
              <a:buSzPct val="120000"/>
            </a:pPr>
            <a:r>
              <a:rPr lang="en-GB" sz="2800" dirty="0"/>
              <a:t>Stuxnet is such a high-quality and modular system that it can be used for almost any similar activity in industrial systems.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kern="0" dirty="0">
              <a:solidFill>
                <a:sysClr val="windowText" lastClr="000000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sz="2800" b="1" dirty="0"/>
              <a:t>Massive power outage in Ukraine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ct val="0"/>
              </a:spcAft>
              <a:buClr>
                <a:srgbClr val="009AC7"/>
              </a:buClr>
              <a:buSzPct val="120000"/>
            </a:pPr>
            <a:r>
              <a:rPr lang="en-GB" sz="2800" dirty="0"/>
              <a:t>In 2015, up to 700,000 people were left without power for several hours.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ct val="0"/>
              </a:spcAft>
              <a:buClr>
                <a:srgbClr val="009AC7"/>
              </a:buClr>
              <a:buSzPct val="120000"/>
            </a:pPr>
            <a:r>
              <a:rPr lang="en-GB" sz="2800" dirty="0"/>
              <a:t>This was not an accidental outage, but a coordinated effort by a group of hackers.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ct val="0"/>
              </a:spcAft>
              <a:buClr>
                <a:srgbClr val="009AC7"/>
              </a:buClr>
              <a:buSzPct val="120000"/>
            </a:pPr>
            <a:r>
              <a:rPr lang="en-GB" sz="2800" dirty="0"/>
              <a:t>Using the </a:t>
            </a:r>
            <a:r>
              <a:rPr lang="en-GB" sz="2800" dirty="0" err="1"/>
              <a:t>BlackEnergy</a:t>
            </a:r>
            <a:r>
              <a:rPr lang="en-GB" sz="2800" dirty="0"/>
              <a:t> trojan, they penetrated individual components of distribution networks.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ct val="0"/>
              </a:spcAft>
              <a:buClr>
                <a:srgbClr val="009AC7"/>
              </a:buClr>
              <a:buSzPct val="120000"/>
            </a:pPr>
            <a:r>
              <a:rPr lang="en-GB" sz="2800" dirty="0"/>
              <a:t>In addition to destructive malware features (deleting system files that will make the system unable to start), this variant specifically targeted sabotage in industrial systems.</a:t>
            </a:r>
          </a:p>
          <a:p>
            <a:pPr marL="638175" lvl="1" indent="-457200" defTabSz="895350" fontAlgn="base">
              <a:spcBef>
                <a:spcPct val="0"/>
              </a:spcBef>
              <a:spcAft>
                <a:spcPct val="0"/>
              </a:spcAft>
              <a:buClr>
                <a:srgbClr val="009AC7"/>
              </a:buClr>
              <a:buSzPct val="120000"/>
            </a:pPr>
            <a:r>
              <a:rPr lang="en-GB" sz="2800" dirty="0"/>
              <a:t>This is the first clearly confirmed attack on the electricity grid of this scale.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6ACB780-F2E1-2321-DC30-002E69CD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478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2FD3D4-7B73-4B33-9013-C3777F628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Internet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0D12FFA-069F-BCA7-EFE8-BE260D1AB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20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20BDD135-C98A-E9C1-5EDC-0E7992570D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For proper and safe operation, you should observe the following principles:</a:t>
            </a:r>
            <a:endParaRPr lang="cs-CZ" sz="2800" b="1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b="1" dirty="0">
                <a:solidFill>
                  <a:srgbClr val="0054A4"/>
                </a:solidFill>
              </a:rPr>
              <a:t>Do not visit unsafe websites </a:t>
            </a:r>
            <a:r>
              <a:rPr lang="en-US" sz="2800" dirty="0"/>
              <a:t>(pornography, cracking, hacking, warez, drugs, violence, ...)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Do not use automatic password storage </a:t>
            </a:r>
            <a:r>
              <a:rPr lang="en-US" sz="2800" dirty="0"/>
              <a:t>– these passwords are easy to discover and misuse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Do not send confidential data over the Internet </a:t>
            </a:r>
            <a:r>
              <a:rPr lang="en-US" sz="2800" dirty="0"/>
              <a:t>– if necessary (e.g. payment by card on the Internet), only send when encrypted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Do not disclose personal information </a:t>
            </a:r>
            <a:r>
              <a:rPr lang="en-US" sz="2800" dirty="0"/>
              <a:t>– do not unnecessarily disclose information that is not needed (e.g. during registrations)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Update regularly </a:t>
            </a:r>
            <a:r>
              <a:rPr lang="en-US" sz="2800" dirty="0"/>
              <a:t>– don't delay updates to Windows and other </a:t>
            </a:r>
            <a:r>
              <a:rPr lang="en-US" sz="2800" dirty="0" err="1"/>
              <a:t>programmes</a:t>
            </a:r>
            <a:endParaRPr lang="en-US" sz="2800" dirty="0"/>
          </a:p>
          <a:p>
            <a:r>
              <a:rPr lang="en-US" sz="2800" b="1" dirty="0">
                <a:solidFill>
                  <a:srgbClr val="0054A4"/>
                </a:solidFill>
              </a:rPr>
              <a:t>Don't trust every piece of information you find on the Internet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3195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ED69CD-A6B6-980D-14EE-1EF4B4F7D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Exchange Within and Outside the Company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CAC7B71-A766-E4D3-ED84-B330DD9CD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21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068BB3BA-9F97-402C-883C-BACB54FFAF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We can use the following communication channels to exchange data within the company:</a:t>
            </a:r>
          </a:p>
          <a:p>
            <a:pPr marL="997200" lvl="1" indent="-457200"/>
            <a:r>
              <a:rPr lang="en-GB" sz="2800" dirty="0"/>
              <a:t>SharePoint</a:t>
            </a:r>
            <a:r>
              <a:rPr lang="cs-CZ" sz="2800" dirty="0"/>
              <a:t> </a:t>
            </a:r>
            <a:r>
              <a:rPr lang="cs-CZ" sz="2800" dirty="0" err="1"/>
              <a:t>OneDrive</a:t>
            </a:r>
            <a:r>
              <a:rPr lang="cs-CZ" sz="2800" dirty="0"/>
              <a:t> </a:t>
            </a:r>
            <a:r>
              <a:rPr lang="cs-CZ" sz="2800" dirty="0" err="1"/>
              <a:t>or</a:t>
            </a:r>
            <a:r>
              <a:rPr lang="cs-CZ" sz="2800" dirty="0"/>
              <a:t> Teams</a:t>
            </a:r>
            <a:endParaRPr lang="en-GB" sz="2800" dirty="0"/>
          </a:p>
          <a:p>
            <a:pPr marL="997200" lvl="1" indent="-457200"/>
            <a:r>
              <a:rPr lang="en-GB" sz="2800" dirty="0"/>
              <a:t>SDP (drive </a:t>
            </a:r>
            <a:r>
              <a:rPr lang="cs-CZ" sz="2800" dirty="0"/>
              <a:t>J</a:t>
            </a:r>
            <a:r>
              <a:rPr lang="en-GB" sz="2800" dirty="0"/>
              <a:t>:</a:t>
            </a:r>
            <a:r>
              <a:rPr lang="cs-CZ" sz="2800" dirty="0"/>
              <a:t>,W:</a:t>
            </a:r>
            <a:r>
              <a:rPr lang="en-GB" sz="2800" dirty="0"/>
              <a:t>)</a:t>
            </a:r>
          </a:p>
          <a:p>
            <a:pPr marL="997200" lvl="1" indent="-457200"/>
            <a:r>
              <a:rPr lang="en-GB" sz="2800" dirty="0"/>
              <a:t>Email</a:t>
            </a:r>
          </a:p>
          <a:p>
            <a:endParaRPr lang="cs-CZ" dirty="0"/>
          </a:p>
          <a:p>
            <a:pPr marL="0" indent="0">
              <a:buNone/>
            </a:pPr>
            <a:r>
              <a:rPr lang="en-GB" sz="2800" b="1" dirty="0"/>
              <a:t>We can use the following communication channels to exchange data outside the company:</a:t>
            </a:r>
          </a:p>
          <a:p>
            <a:pPr marL="997200" lvl="1" indent="-457200"/>
            <a:r>
              <a:rPr lang="en-GB" sz="2800" dirty="0"/>
              <a:t>External SharePoint</a:t>
            </a:r>
            <a:r>
              <a:rPr lang="cs-CZ" sz="2800" dirty="0"/>
              <a:t>, Teams </a:t>
            </a:r>
            <a:r>
              <a:rPr lang="cs-CZ" sz="2800" dirty="0" err="1"/>
              <a:t>or</a:t>
            </a:r>
            <a:r>
              <a:rPr lang="cs-CZ" sz="2800" dirty="0"/>
              <a:t> DMS/ECM, </a:t>
            </a:r>
            <a:r>
              <a:rPr lang="cs-CZ" sz="2800" dirty="0" err="1"/>
              <a:t>which</a:t>
            </a:r>
            <a:r>
              <a:rPr lang="en-US" sz="2800" dirty="0"/>
              <a:t> can be set up upon request</a:t>
            </a:r>
            <a:endParaRPr lang="cs-CZ" sz="2800" dirty="0"/>
          </a:p>
          <a:p>
            <a:pPr marL="997200" lvl="1" indent="-457200"/>
            <a:r>
              <a:rPr lang="en-US" sz="2800" dirty="0"/>
              <a:t>Access to </a:t>
            </a:r>
            <a:r>
              <a:rPr lang="cs-CZ" sz="2800" dirty="0"/>
              <a:t>SDP. </a:t>
            </a:r>
            <a:r>
              <a:rPr lang="en-US" sz="2800" dirty="0"/>
              <a:t>The storage cannot be accessed anonymously, and an account must be requested for the external user via the Service Desk.</a:t>
            </a:r>
            <a:endParaRPr lang="cs-CZ" sz="2800" dirty="0"/>
          </a:p>
          <a:p>
            <a:pPr marL="997200" lvl="1" indent="-457200"/>
            <a:r>
              <a:rPr lang="en-GB" sz="2800" dirty="0"/>
              <a:t>Email (public and internal confidentiality classifications) and Encrypted Email</a:t>
            </a:r>
            <a:r>
              <a:rPr lang="cs-CZ" sz="2800" dirty="0"/>
              <a:t> </a:t>
            </a:r>
            <a:r>
              <a:rPr lang="cs-CZ" sz="2800" dirty="0" err="1"/>
              <a:t>content</a:t>
            </a:r>
            <a:r>
              <a:rPr lang="en-GB" sz="2800" dirty="0"/>
              <a:t> (protected confidentiality classification)</a:t>
            </a:r>
          </a:p>
          <a:p>
            <a:pPr marL="997200" lvl="1" indent="-457200"/>
            <a:r>
              <a:rPr lang="en-GB" sz="2800" dirty="0"/>
              <a:t>Data Box (for official communication with the state administration and regulators)</a:t>
            </a:r>
          </a:p>
          <a:p>
            <a:pPr marL="997200" lvl="1" indent="-457200"/>
            <a:r>
              <a:rPr lang="en-GB" sz="2800" dirty="0"/>
              <a:t>Secure email channel (for selected partners</a:t>
            </a:r>
            <a:r>
              <a:rPr lang="cs-CZ" sz="2800" dirty="0"/>
              <a:t> </a:t>
            </a:r>
            <a:r>
              <a:rPr lang="en-GB" sz="2800" dirty="0"/>
              <a:t>(SUJB,NUKIB)</a:t>
            </a:r>
            <a:r>
              <a:rPr lang="cs-CZ" sz="2800" dirty="0"/>
              <a:t>)</a:t>
            </a:r>
          </a:p>
          <a:p>
            <a:pPr marL="285750" indent="-285750">
              <a:buClr>
                <a:srgbClr val="03C751"/>
              </a:buClr>
            </a:pPr>
            <a:endParaRPr lang="cs-CZ" sz="2800" dirty="0"/>
          </a:p>
          <a:p>
            <a:endParaRPr lang="cs-CZ" sz="2800" dirty="0"/>
          </a:p>
          <a:p>
            <a:endParaRPr lang="cs-CZ" sz="2800" dirty="0"/>
          </a:p>
          <a:p>
            <a:pPr marL="285750" indent="-285750">
              <a:buClr>
                <a:srgbClr val="03C751"/>
              </a:buClr>
            </a:pPr>
            <a:endParaRPr lang="en-GB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1925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52007C-07C2-0134-0D62-BE0866F56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Encrypt a File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7EC8DCB-E76E-DD50-60DF-392140BD0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22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8ADF1689-31E9-1E7E-4A39-DC26DB5713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/>
              <a:t>The easiest way to encrypt a file is to create a password-protected archive</a:t>
            </a:r>
            <a:endParaRPr lang="cs-CZ" sz="28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en-GB" sz="2800" b="1" dirty="0"/>
              <a:t>Procedure to create a password-protected archive:</a:t>
            </a:r>
          </a:p>
          <a:p>
            <a:pPr marL="997200" lvl="1" indent="-457200">
              <a:lnSpc>
                <a:spcPct val="110000"/>
              </a:lnSpc>
            </a:pPr>
            <a:r>
              <a:rPr lang="en-GB" sz="2800" dirty="0"/>
              <a:t>Select the file or folder</a:t>
            </a:r>
          </a:p>
          <a:p>
            <a:pPr marL="997200" lvl="1" indent="-457200">
              <a:lnSpc>
                <a:spcPct val="110000"/>
              </a:lnSpc>
            </a:pPr>
            <a:r>
              <a:rPr lang="en-GB" sz="2800" dirty="0"/>
              <a:t>In the menu (right button) choose 7-Zip -&gt;Add to archive...</a:t>
            </a:r>
          </a:p>
          <a:p>
            <a:pPr marL="997200" lvl="1" indent="-457200">
              <a:lnSpc>
                <a:spcPct val="110000"/>
              </a:lnSpc>
            </a:pPr>
            <a:r>
              <a:rPr lang="en-GB" sz="2800" dirty="0"/>
              <a:t>Under Encryption, enter the password and repeat the password </a:t>
            </a:r>
          </a:p>
          <a:p>
            <a:pPr marL="997200" lvl="1" indent="-457200">
              <a:lnSpc>
                <a:spcPct val="110000"/>
              </a:lnSpc>
            </a:pPr>
            <a:r>
              <a:rPr lang="en-GB" sz="2800" dirty="0"/>
              <a:t>Encryption method select: AES 256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en-GB" sz="2800" dirty="0"/>
              <a:t>A secure password should include:</a:t>
            </a:r>
          </a:p>
          <a:p>
            <a:pPr marL="900000" lvl="2" indent="-360000" fontAlgn="base">
              <a:spcAft>
                <a:spcPct val="0"/>
              </a:spcAft>
              <a:buSzPct val="120000"/>
            </a:pPr>
            <a:r>
              <a:rPr lang="en-GB" sz="2800" dirty="0"/>
              <a:t>At least 20 characters</a:t>
            </a:r>
          </a:p>
          <a:p>
            <a:pPr marL="900000" lvl="2" indent="-360000" fontAlgn="base">
              <a:spcAft>
                <a:spcPct val="0"/>
              </a:spcAft>
              <a:buSzPct val="120000"/>
            </a:pPr>
            <a:r>
              <a:rPr lang="en-GB" sz="2800" dirty="0"/>
              <a:t>Upper- and lower-case letters</a:t>
            </a:r>
          </a:p>
          <a:p>
            <a:pPr marL="900000" lvl="2" indent="-360000" fontAlgn="base">
              <a:spcAft>
                <a:spcPct val="0"/>
              </a:spcAft>
              <a:buSzPct val="120000"/>
            </a:pPr>
            <a:r>
              <a:rPr lang="en-GB" sz="2800" dirty="0"/>
              <a:t>A special character and number</a:t>
            </a:r>
          </a:p>
          <a:p>
            <a:pPr marL="900000" lvl="2" indent="-360000" fontAlgn="base">
              <a:spcAft>
                <a:spcPct val="0"/>
              </a:spcAft>
              <a:buSzPct val="120000"/>
            </a:pPr>
            <a:r>
              <a:rPr lang="en-GB" sz="2800" dirty="0"/>
              <a:t>You can use an on-line password generator to create a strong password, e.g. https://passwordsgenerator.net/</a:t>
            </a:r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en-GB" sz="2800" b="1" dirty="0"/>
              <a:t>Never send a password with an encrypted file. If you are sending the file via email, send the password by text message, for example</a:t>
            </a:r>
            <a:r>
              <a:rPr lang="cs-CZ" sz="2800" b="1" dirty="0"/>
              <a:t>.</a:t>
            </a:r>
            <a:endParaRPr lang="en-GB" sz="2800" b="1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6800004-5B5E-10DF-259B-25D65E40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2299" y="3880362"/>
            <a:ext cx="5109685" cy="297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A2F406D-B72F-D72C-8A3B-174C54576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546" y="6387353"/>
            <a:ext cx="3872753" cy="314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231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94B7FB-EC9D-124B-CC61-5E976C166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WIFI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734CE8B-F1D0-FB42-DD4A-F125C39B1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23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AA4F45A1-51FD-A535-9E41-4068BF6E57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We use several WI-FI networks. Each network has a different use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800" dirty="0"/>
          </a:p>
          <a:p>
            <a:pPr marL="0" indent="0">
              <a:buNone/>
            </a:pPr>
            <a:r>
              <a:rPr lang="cs-CZ" sz="2800" b="1" dirty="0" err="1">
                <a:solidFill>
                  <a:schemeClr val="bg1">
                    <a:lumMod val="50000"/>
                  </a:schemeClr>
                </a:solidFill>
              </a:rPr>
              <a:t>UJV_Interni_AD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cs-CZ" sz="2800" dirty="0"/>
          </a:p>
          <a:p>
            <a:pPr marL="0" indent="0">
              <a:buNone/>
            </a:pPr>
            <a:r>
              <a:rPr lang="en-US" sz="2800" dirty="0"/>
              <a:t>Network designed for company devices.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cs-CZ" sz="2800" b="1" dirty="0" err="1">
                <a:solidFill>
                  <a:schemeClr val="bg1">
                    <a:lumMod val="50000"/>
                  </a:schemeClr>
                </a:solidFill>
              </a:rPr>
              <a:t>UJV_guest</a:t>
            </a:r>
            <a:r>
              <a:rPr lang="cs-CZ" sz="2800" b="1" dirty="0">
                <a:solidFill>
                  <a:schemeClr val="bg1">
                    <a:lumMod val="50000"/>
                  </a:schemeClr>
                </a:solidFill>
              </a:rPr>
              <a:t>/Hotspot</a:t>
            </a:r>
          </a:p>
          <a:p>
            <a:pPr marL="0" indent="0">
              <a:buNone/>
            </a:pPr>
            <a:r>
              <a:rPr lang="en-US" sz="2800" dirty="0"/>
              <a:t>Network designed for private devices of suppliers. You will be required to enter login credentials that you obtain by entering a request in the ServiceDesk.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CEZ_OPEN </a:t>
            </a:r>
          </a:p>
          <a:p>
            <a:pPr marL="0" indent="0">
              <a:buNone/>
            </a:pPr>
            <a:r>
              <a:rPr lang="en-US" sz="2800" dirty="0"/>
              <a:t>Open WIFI for visitors or external persons</a:t>
            </a:r>
            <a:r>
              <a:rPr lang="cs-CZ" sz="2800" dirty="0"/>
              <a:t> on </a:t>
            </a:r>
            <a:r>
              <a:rPr lang="cs-CZ" sz="2800" dirty="0" err="1"/>
              <a:t>the</a:t>
            </a:r>
            <a:r>
              <a:rPr lang="cs-CZ" sz="2800" dirty="0"/>
              <a:t> </a:t>
            </a:r>
            <a:r>
              <a:rPr lang="cs-CZ" sz="2800" dirty="0" err="1"/>
              <a:t>premises</a:t>
            </a:r>
            <a:r>
              <a:rPr lang="cs-CZ" sz="2800" dirty="0"/>
              <a:t> </a:t>
            </a:r>
            <a:r>
              <a:rPr lang="cs-CZ" sz="2800" dirty="0" err="1"/>
              <a:t>of</a:t>
            </a:r>
            <a:r>
              <a:rPr lang="cs-CZ" sz="2800" dirty="0"/>
              <a:t> ČEZ Group</a:t>
            </a:r>
            <a:r>
              <a:rPr lang="en-US" sz="2800" dirty="0"/>
              <a:t>. </a:t>
            </a:r>
          </a:p>
          <a:p>
            <a:pPr marL="0" indent="0">
              <a:buNone/>
            </a:pPr>
            <a:r>
              <a:rPr lang="en-US" sz="2800" dirty="0"/>
              <a:t>Maximum speed of 512 Kbps and session time-out of 8 hours. </a:t>
            </a:r>
          </a:p>
          <a:p>
            <a:pPr marL="0" indent="0">
              <a:buNone/>
            </a:pPr>
            <a:r>
              <a:rPr lang="en-US" sz="2800" dirty="0"/>
              <a:t>Web portal login.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849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698DD2-488A-2307-AC6E-287DC5E5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Blocking and Network Monitoring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2470DCAA-36B5-4947-6A74-4849267B7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24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276FB2B0-33F1-4863-C9ED-49403EAB37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540000" indent="-540000"/>
            <a:r>
              <a:rPr lang="en-GB" sz="2700" b="1" dirty="0">
                <a:solidFill>
                  <a:schemeClr val="bg1">
                    <a:lumMod val="50000"/>
                  </a:schemeClr>
                </a:solidFill>
              </a:rPr>
              <a:t>Access to unsafe sites is blocked from company computers. </a:t>
            </a:r>
            <a:endParaRPr lang="cs-CZ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540000" indent="-540000"/>
            <a:r>
              <a:rPr lang="en-GB" sz="2700" b="1" dirty="0">
                <a:solidFill>
                  <a:schemeClr val="bg1">
                    <a:lumMod val="50000"/>
                  </a:schemeClr>
                </a:solidFill>
              </a:rPr>
              <a:t>In order to protect our network, information about access to these sites is recorded.</a:t>
            </a:r>
            <a:endParaRPr lang="cs-CZ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540000" indent="-540000"/>
            <a:r>
              <a:rPr lang="en-GB" sz="2700" b="1" dirty="0">
                <a:solidFill>
                  <a:schemeClr val="bg1">
                    <a:lumMod val="50000"/>
                  </a:schemeClr>
                </a:solidFill>
              </a:rPr>
              <a:t>The most common are gambling, pornography or warez sites</a:t>
            </a:r>
            <a:r>
              <a:rPr lang="cs-CZ" sz="2700" b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GB" sz="27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A1C5313-618B-3E1A-249D-826EA88C6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97" y="6400800"/>
            <a:ext cx="8696325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87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88C1B5-9242-5720-B638-FC82A0C7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Backup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32568E7-3BAB-5C8F-EE3F-9B37400A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25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148283B4-F63B-5845-3E90-F0BB6A21EC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2891118"/>
            <a:ext cx="13204031" cy="9799355"/>
          </a:xfrm>
        </p:spPr>
        <p:txBody>
          <a:bodyPr/>
          <a:lstStyle/>
          <a:p>
            <a:pPr marL="0" indent="0" hangingPunct="0">
              <a:buNone/>
            </a:pPr>
            <a:r>
              <a:rPr lang="en-GB" sz="2800" dirty="0"/>
              <a:t>Backup is the best protection against ransomware, human error (accidentally deleted file) or damage to IT equipment (HDD damage). However, there is no need to back up all files.</a:t>
            </a:r>
          </a:p>
          <a:p>
            <a:pPr hangingPunct="0"/>
            <a:endParaRPr lang="cs-CZ" sz="2800" dirty="0"/>
          </a:p>
          <a:p>
            <a:pPr marL="0" indent="0" hangingPunct="0">
              <a:buNone/>
            </a:pPr>
            <a:r>
              <a:rPr lang="en-GB" sz="2800" b="1" dirty="0"/>
              <a:t>What to back up:</a:t>
            </a:r>
          </a:p>
          <a:p>
            <a:pPr marL="285750" indent="-285750" hangingPunct="0">
              <a:buClr>
                <a:srgbClr val="009AC7"/>
              </a:buClr>
            </a:pPr>
            <a:r>
              <a:rPr lang="en-GB" sz="2800" dirty="0"/>
              <a:t>Back up data that is important; it would take a disproportionate amount of time or not be possible to recreate it. </a:t>
            </a:r>
          </a:p>
          <a:p>
            <a:pPr marL="285750" indent="-285750" hangingPunct="0">
              <a:buClr>
                <a:srgbClr val="009AC7"/>
              </a:buClr>
            </a:pPr>
            <a:r>
              <a:rPr lang="en-GB" sz="2800" dirty="0"/>
              <a:t>Data that if lost or damaged would cause significant complications for you, jeopardizing task deadlines or financial penalties for your employer or you</a:t>
            </a:r>
            <a:r>
              <a:rPr lang="cs-CZ" sz="2800" dirty="0"/>
              <a:t> </a:t>
            </a:r>
            <a:r>
              <a:rPr lang="en-GB" sz="2800" dirty="0"/>
              <a:t>personally. </a:t>
            </a:r>
          </a:p>
          <a:p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78F64FA-6BDF-7086-C7F8-F20277513B5D}"/>
              </a:ext>
            </a:extLst>
          </p:cNvPr>
          <p:cNvSpPr txBox="1"/>
          <p:nvPr/>
        </p:nvSpPr>
        <p:spPr>
          <a:xfrm>
            <a:off x="1640541" y="8796627"/>
            <a:ext cx="5554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</a:pPr>
            <a:r>
              <a:rPr lang="en-GB" b="1" dirty="0">
                <a:solidFill>
                  <a:srgbClr val="00B050"/>
                </a:solidFill>
              </a:rPr>
              <a:t>Where to back up: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ysClr val="windowText" lastClr="000000"/>
                </a:solidFill>
              </a:rPr>
              <a:t>PDS - Personal Disk Space (</a:t>
            </a:r>
            <a:r>
              <a:rPr lang="cs-CZ" kern="0" dirty="0">
                <a:solidFill>
                  <a:sysClr val="windowText" lastClr="000000"/>
                </a:solidFill>
              </a:rPr>
              <a:t>J</a:t>
            </a:r>
            <a:r>
              <a:rPr lang="en-GB" kern="0" dirty="0">
                <a:solidFill>
                  <a:sysClr val="windowText" lastClr="000000"/>
                </a:solidFill>
              </a:rPr>
              <a:t>: drive)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ysClr val="windowText" lastClr="000000"/>
                </a:solidFill>
              </a:rPr>
              <a:t>SDS - Shared Disk Space (</a:t>
            </a:r>
            <a:r>
              <a:rPr lang="cs-CZ" kern="0" dirty="0">
                <a:solidFill>
                  <a:sysClr val="windowText" lastClr="000000"/>
                </a:solidFill>
              </a:rPr>
              <a:t>S</a:t>
            </a:r>
            <a:r>
              <a:rPr lang="en-GB" kern="0" dirty="0">
                <a:solidFill>
                  <a:sysClr val="windowText" lastClr="000000"/>
                </a:solidFill>
              </a:rPr>
              <a:t>: drive) 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ysClr val="windowText" lastClr="000000"/>
                </a:solidFill>
              </a:rPr>
              <a:t>SharePoint, </a:t>
            </a:r>
            <a:r>
              <a:rPr lang="en-US" kern="0">
                <a:solidFill>
                  <a:sysClr val="windowText" lastClr="000000"/>
                </a:solidFill>
              </a:rPr>
              <a:t>OneDrive</a:t>
            </a:r>
            <a:endParaRPr lang="en-GB" kern="0" dirty="0">
              <a:solidFill>
                <a:sysClr val="windowText" lastClr="000000"/>
              </a:solidFill>
            </a:endParaRP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ysClr val="windowText" lastClr="000000"/>
                </a:solidFill>
              </a:rPr>
              <a:t>to encrypted USB drives (can be requested via SD)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F321207-014D-2649-C32A-89F6CA859D25}"/>
              </a:ext>
            </a:extLst>
          </p:cNvPr>
          <p:cNvSpPr txBox="1"/>
          <p:nvPr/>
        </p:nvSpPr>
        <p:spPr>
          <a:xfrm>
            <a:off x="8403771" y="8796627"/>
            <a:ext cx="55542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</a:pPr>
            <a:r>
              <a:rPr lang="en-GB" b="1" dirty="0">
                <a:solidFill>
                  <a:srgbClr val="FF0000"/>
                </a:solidFill>
              </a:rPr>
              <a:t>Where not to back up: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ysClr val="windowText" lastClr="000000"/>
                </a:solidFill>
              </a:rPr>
              <a:t>Private email (</a:t>
            </a:r>
            <a:r>
              <a:rPr lang="en-US" kern="0" dirty="0" err="1">
                <a:solidFill>
                  <a:sysClr val="windowText" lastClr="000000"/>
                </a:solidFill>
              </a:rPr>
              <a:t>gmail</a:t>
            </a:r>
            <a:r>
              <a:rPr lang="en-US" kern="0" dirty="0">
                <a:solidFill>
                  <a:sysClr val="windowText" lastClr="000000"/>
                </a:solidFill>
              </a:rPr>
              <a:t>, </a:t>
            </a:r>
            <a:r>
              <a:rPr lang="en-US" kern="0" dirty="0" err="1">
                <a:solidFill>
                  <a:sysClr val="windowText" lastClr="000000"/>
                </a:solidFill>
              </a:rPr>
              <a:t>seznam</a:t>
            </a:r>
            <a:r>
              <a:rPr lang="en-US" kern="0" dirty="0">
                <a:solidFill>
                  <a:sysClr val="windowText" lastClr="000000"/>
                </a:solidFill>
              </a:rPr>
              <a:t>, etc.)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ysClr val="windowText" lastClr="000000"/>
                </a:solidFill>
              </a:rPr>
              <a:t>Public repositories (uloz.to, leteckaposta.cz and others)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ysClr val="windowText" lastClr="000000"/>
                </a:solidFill>
              </a:rPr>
              <a:t>Private USB drives</a:t>
            </a:r>
          </a:p>
          <a:p>
            <a:pPr marL="285750" indent="-285750" defTabSz="914400" hangingPunct="0">
              <a:buClr>
                <a:srgbClr val="03C751"/>
              </a:buClr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ysClr val="windowText" lastClr="000000"/>
                </a:solidFill>
              </a:rPr>
              <a:t>Web storage (Dropbox, Google Drive)</a:t>
            </a:r>
          </a:p>
        </p:txBody>
      </p:sp>
    </p:spTree>
    <p:extLst>
      <p:ext uri="{BB962C8B-B14F-4D97-AF65-F5344CB8AC3E}">
        <p14:creationId xmlns:p14="http://schemas.microsoft.com/office/powerpoint/2010/main" val="1954287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1A0A6C-7CD0-F672-E3A0-5903DADE3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Safe</a:t>
            </a:r>
            <a:r>
              <a:rPr lang="cs-CZ" dirty="0"/>
              <a:t> </a:t>
            </a:r>
            <a:r>
              <a:rPr lang="cs-CZ" dirty="0" err="1"/>
              <a:t>Behaviour</a:t>
            </a:r>
            <a:r>
              <a:rPr lang="cs-CZ" dirty="0"/>
              <a:t> in </a:t>
            </a:r>
            <a:r>
              <a:rPr lang="cs-CZ" dirty="0" err="1"/>
              <a:t>Practice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998D7FA-93A1-B0CF-485D-70EE979EE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26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23C332F9-509A-92DD-FCDA-1CDAE2B309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054A4"/>
                </a:solidFill>
              </a:rPr>
              <a:t>Follow the prescribed password policy</a:t>
            </a:r>
            <a:r>
              <a:rPr lang="en-US" sz="2800" dirty="0"/>
              <a:t>. Never share a password. Do not send passwords via email or write them down on a piece of paper at your computer.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Use email wisely</a:t>
            </a:r>
            <a:r>
              <a:rPr lang="en-US" sz="2800" dirty="0"/>
              <a:t>.  If you don't know the sender of an email, never download the attachment or click on any links. Electronic mail can easily be intercepted by an attacker.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Report any suspicious activity </a:t>
            </a:r>
            <a:r>
              <a:rPr lang="en-US" sz="2800" dirty="0"/>
              <a:t>through the </a:t>
            </a:r>
            <a:r>
              <a:rPr lang="en-US" sz="2800" dirty="0" err="1"/>
              <a:t>Servicedesk</a:t>
            </a:r>
            <a:r>
              <a:rPr lang="en-US" sz="2800" dirty="0"/>
              <a:t>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Use administrator privileges only for the prescribed purposes</a:t>
            </a:r>
            <a:r>
              <a:rPr lang="en-US" sz="2800" dirty="0"/>
              <a:t>. Do not use an administrator account to access the Internet.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Never store sensitive data on foreign portable media.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Do not visit unsafe websites on the Internet</a:t>
            </a:r>
            <a:r>
              <a:rPr lang="en-US" sz="2800" dirty="0"/>
              <a:t>, use automatic password storage, send confidential data or share personal information.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Back it up</a:t>
            </a:r>
            <a:r>
              <a:rPr lang="en-US" sz="2800" dirty="0"/>
              <a:t>. Company data on network drives (</a:t>
            </a:r>
            <a:r>
              <a:rPr lang="cs-CZ" sz="2800" dirty="0"/>
              <a:t>J</a:t>
            </a:r>
            <a:r>
              <a:rPr lang="en-US" sz="2800" dirty="0"/>
              <a:t>: and </a:t>
            </a:r>
            <a:r>
              <a:rPr lang="cs-CZ" sz="2800" dirty="0"/>
              <a:t>S</a:t>
            </a:r>
            <a:r>
              <a:rPr lang="en-US" sz="2800" dirty="0"/>
              <a:t>: ), SharePoint or encrypted USB drives. Never back up to private email, web storage, private USB drives or web storage.</a:t>
            </a:r>
            <a:endParaRPr lang="cs-CZ" sz="2800" dirty="0"/>
          </a:p>
          <a:p>
            <a:endParaRPr lang="cs-CZ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2697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3210F2-D9C3-255F-B99A-9247BFC2E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000" dirty="0"/>
              <a:t>Security Principles of IKB Management</a:t>
            </a:r>
            <a:endParaRPr lang="cs-CZ" sz="50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FBEC97-C447-C8D1-A658-9F51B8CD5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buNone/>
            </a:pPr>
            <a:r>
              <a:rPr lang="en-GB" sz="2800" b="1" dirty="0"/>
              <a:t>Information and Cyber Security:</a:t>
            </a:r>
          </a:p>
          <a:p>
            <a:pPr marL="466725" lvl="1" indent="-285750">
              <a:spcAft>
                <a:spcPts val="600"/>
              </a:spcAft>
              <a:buClr>
                <a:srgbClr val="009AC7"/>
              </a:buClr>
            </a:pPr>
            <a:r>
              <a:rPr lang="en-GB" sz="2800" b="1" dirty="0"/>
              <a:t>is the responsibility of every external employee  </a:t>
            </a:r>
            <a:r>
              <a:rPr lang="en-GB" sz="2800" dirty="0"/>
              <a:t>with access to </a:t>
            </a:r>
            <a:r>
              <a:rPr lang="cs-CZ" sz="2800" dirty="0"/>
              <a:t>ÚJV</a:t>
            </a:r>
            <a:r>
              <a:rPr lang="en-GB" sz="2800" dirty="0"/>
              <a:t> Group information.</a:t>
            </a:r>
          </a:p>
          <a:p>
            <a:pPr marL="466725" lvl="1" indent="-285750">
              <a:spcAft>
                <a:spcPts val="600"/>
              </a:spcAft>
              <a:buClr>
                <a:srgbClr val="009AC7"/>
              </a:buClr>
            </a:pPr>
            <a:r>
              <a:rPr lang="en-GB" sz="2800" dirty="0"/>
              <a:t>is defined by internal management documents in the </a:t>
            </a:r>
            <a:r>
              <a:rPr lang="cs-CZ" sz="2800" dirty="0"/>
              <a:t>MB13</a:t>
            </a:r>
            <a:r>
              <a:rPr lang="en-GB" sz="2800" dirty="0"/>
              <a:t> process (part of the </a:t>
            </a:r>
            <a:r>
              <a:rPr lang="cs-CZ" sz="2800" dirty="0" err="1"/>
              <a:t>újv</a:t>
            </a:r>
            <a:r>
              <a:rPr lang="en-GB" sz="2800" dirty="0"/>
              <a:t> Group management system)</a:t>
            </a:r>
          </a:p>
          <a:p>
            <a:pPr>
              <a:buClr>
                <a:srgbClr val="009AC7"/>
              </a:buClr>
              <a:buFontTx/>
            </a:pPr>
            <a:endParaRPr lang="cs-CZ" sz="2800" b="1" dirty="0"/>
          </a:p>
          <a:p>
            <a:pPr marL="0" indent="0">
              <a:buClr>
                <a:srgbClr val="009AC7"/>
              </a:buClr>
              <a:buNone/>
            </a:pPr>
            <a:r>
              <a:rPr lang="en-GB" sz="2800" dirty="0"/>
              <a:t>Information and Cyber Security is a system of measures (technical, organizational, personnel, etc.) for securing the attributes of information assets:</a:t>
            </a:r>
          </a:p>
          <a:p>
            <a:pPr marL="466725" lvl="1" indent="-285750">
              <a:spcAft>
                <a:spcPts val="600"/>
              </a:spcAft>
              <a:buClr>
                <a:srgbClr val="009AC7"/>
              </a:buClr>
            </a:pPr>
            <a:r>
              <a:rPr lang="en-GB" sz="2800" b="1" dirty="0"/>
              <a:t>Confidentiality </a:t>
            </a:r>
            <a:r>
              <a:rPr lang="en-GB" sz="2800" dirty="0"/>
              <a:t>– Information is accessible or disclosed only to those authorized to do so</a:t>
            </a:r>
            <a:r>
              <a:rPr lang="en-GB" sz="2800" b="1" dirty="0"/>
              <a:t>. </a:t>
            </a:r>
          </a:p>
          <a:p>
            <a:pPr marL="466725" lvl="1" indent="-285750">
              <a:spcAft>
                <a:spcPts val="600"/>
              </a:spcAft>
              <a:buClr>
                <a:srgbClr val="009AC7"/>
              </a:buClr>
            </a:pPr>
            <a:r>
              <a:rPr lang="en-GB" sz="2800" b="1" dirty="0"/>
              <a:t>Availability </a:t>
            </a:r>
            <a:r>
              <a:rPr lang="en-GB" sz="2800" dirty="0"/>
              <a:t>– Information is accessible to authorized users at the time of need. </a:t>
            </a:r>
          </a:p>
          <a:p>
            <a:pPr marL="466725" lvl="1" indent="-285750">
              <a:spcAft>
                <a:spcPts val="600"/>
              </a:spcAft>
              <a:buClr>
                <a:srgbClr val="009AC7"/>
              </a:buClr>
            </a:pPr>
            <a:r>
              <a:rPr lang="en-GB" sz="2800" b="1" dirty="0"/>
              <a:t>Integrity </a:t>
            </a:r>
            <a:r>
              <a:rPr lang="en-GB" sz="2800" dirty="0"/>
              <a:t>- Information is correct and complete.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D8DCF9F-7202-4C4F-3490-4F2D2B40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7379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6E29A6-7CEE-1DF8-8B3B-08EE6326B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What Does IKB Mean to Me?</a:t>
            </a:r>
            <a:br>
              <a:rPr lang="en-US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D41AA0-7D82-A934-73B3-81CAA83D2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As an external collaborator, I am responsible for how I treat the information and related information assets of the </a:t>
            </a:r>
            <a:r>
              <a:rPr lang="cs-CZ" sz="2800" b="1" dirty="0"/>
              <a:t>ÚJV</a:t>
            </a:r>
            <a:r>
              <a:rPr lang="en-US" sz="2800" b="1" dirty="0"/>
              <a:t> Group that I gain access to. </a:t>
            </a:r>
          </a:p>
          <a:p>
            <a:endParaRPr lang="en-US" dirty="0"/>
          </a:p>
          <a:p>
            <a:r>
              <a:rPr lang="en-US" sz="2800" b="1" dirty="0">
                <a:solidFill>
                  <a:srgbClr val="0054A4"/>
                </a:solidFill>
              </a:rPr>
              <a:t>Secure handling of information </a:t>
            </a:r>
            <a:r>
              <a:rPr lang="en-US" sz="2800" dirty="0"/>
              <a:t>in accordance with the principles of information classification protection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Compliance with security principles </a:t>
            </a:r>
            <a:r>
              <a:rPr lang="en-US" sz="2800" dirty="0"/>
              <a:t>when using services and ICT/ICS technology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Maintaining awareness of the threats and risks </a:t>
            </a:r>
            <a:r>
              <a:rPr lang="en-US" sz="2800" dirty="0"/>
              <a:t>associated with information processing and ICT/ICS technology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Compliance with the principles set out in the management documentation</a:t>
            </a:r>
            <a:r>
              <a:rPr lang="en-US" sz="2800" dirty="0"/>
              <a:t>, working or methodological procedures and instructions from responsible employees</a:t>
            </a:r>
          </a:p>
          <a:p>
            <a:r>
              <a:rPr lang="en-US" sz="2800" b="1" dirty="0">
                <a:solidFill>
                  <a:srgbClr val="0054A4"/>
                </a:solidFill>
              </a:rPr>
              <a:t>Keeping the assigned authentication information </a:t>
            </a:r>
            <a:r>
              <a:rPr lang="en-US" sz="2800" dirty="0"/>
              <a:t>(ID, passwords, cards...) </a:t>
            </a:r>
            <a:r>
              <a:rPr lang="en-US" sz="2800" b="1" dirty="0">
                <a:solidFill>
                  <a:srgbClr val="0054A4"/>
                </a:solidFill>
              </a:rPr>
              <a:t>completely confidential 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Failure to comply with the policy</a:t>
            </a:r>
            <a:r>
              <a:rPr lang="en-US" sz="2800" b="1" dirty="0"/>
              <a:t> </a:t>
            </a:r>
            <a:r>
              <a:rPr lang="en-US" sz="2800" dirty="0"/>
              <a:t>or breach </a:t>
            </a:r>
            <a:r>
              <a:rPr lang="en-US" sz="2800" b="1" dirty="0"/>
              <a:t>of</a:t>
            </a:r>
            <a:r>
              <a:rPr lang="en-US" sz="2800" b="1" dirty="0">
                <a:solidFill>
                  <a:srgbClr val="0054A4"/>
                </a:solidFill>
              </a:rPr>
              <a:t> information and cyber security may be treated as a breach of employment </a:t>
            </a:r>
            <a:r>
              <a:rPr lang="en-US" sz="2800" b="1" dirty="0"/>
              <a:t>duties</a:t>
            </a:r>
            <a:r>
              <a:rPr lang="en-US" sz="2800" dirty="0"/>
              <a:t> from which consequences will be drawn, including termination of the contractual relationship.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61CDFDB-4FB9-F1FD-1935-29687F26B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91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396922-B80A-E947-3439-CF19CD67C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Rules for Using ICT Technology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BB337F6-73F6-4554-0B4F-2BF56B329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671" y="3473450"/>
            <a:ext cx="13204031" cy="9217024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Basic rules</a:t>
            </a:r>
          </a:p>
          <a:p>
            <a:pPr marL="0" indent="0">
              <a:buNone/>
            </a:pPr>
            <a:r>
              <a:rPr lang="en-US" sz="2800" dirty="0"/>
              <a:t>Users should try to minimize the possibility of introducing malicious </a:t>
            </a:r>
            <a:r>
              <a:rPr lang="en-US" sz="2800" dirty="0" err="1"/>
              <a:t>programmes</a:t>
            </a:r>
            <a:r>
              <a:rPr lang="en-US" sz="2800" dirty="0"/>
              <a:t> into company systems.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Users are not allowed to: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Install software other than approved software on the equipment entrusted.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Modify web browser settings and other </a:t>
            </a:r>
            <a:r>
              <a:rPr lang="en-US" sz="2800" dirty="0" err="1"/>
              <a:t>programmes</a:t>
            </a:r>
            <a:r>
              <a:rPr lang="en-US" sz="2800" dirty="0"/>
              <a:t>.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Disable antivirus protection on the devices entrusted.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Interfere with antivirus </a:t>
            </a:r>
            <a:r>
              <a:rPr lang="en-US" sz="2800" dirty="0" err="1"/>
              <a:t>programmes</a:t>
            </a:r>
            <a:r>
              <a:rPr lang="en-US" sz="2800" dirty="0"/>
              <a:t> and other installed protection.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Use other than approved methods of communication.</a:t>
            </a:r>
          </a:p>
          <a:p>
            <a:pPr marL="540000" lvl="3" indent="-540000" hangingPunct="0"/>
            <a:r>
              <a:rPr lang="cs-CZ" sz="2800" dirty="0"/>
              <a:t> </a:t>
            </a:r>
            <a:r>
              <a:rPr lang="en-US" sz="2800" dirty="0"/>
              <a:t>Leave IT equipment unattended, for example in a locked car in a parking lot, etc.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2AC03E4-31EA-302E-82B9-05D54777C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977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951B57-6519-B3D1-242D-28EF649F3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645" y="1025526"/>
            <a:ext cx="13204029" cy="2124075"/>
          </a:xfrm>
        </p:spPr>
        <p:txBody>
          <a:bodyPr anchor="ctr">
            <a:normAutofit/>
          </a:bodyPr>
          <a:lstStyle/>
          <a:p>
            <a:r>
              <a:rPr lang="cs-CZ" dirty="0" err="1"/>
              <a:t>Security</a:t>
            </a:r>
            <a:r>
              <a:rPr lang="cs-CZ" dirty="0"/>
              <a:t> Event and Incident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F2256F2-735C-3FAD-BC1E-80CEC7F6CC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0645" y="3473455"/>
            <a:ext cx="6182917" cy="92170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/>
              <a:t>A security event </a:t>
            </a:r>
            <a:r>
              <a:rPr lang="en-US" sz="2800" dirty="0"/>
              <a:t>is a system, service, or network condition that indicates a possible violation of security policy.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Referred to as a </a:t>
            </a:r>
            <a:r>
              <a:rPr lang="en-US" sz="2800" b="1" dirty="0"/>
              <a:t>mismatch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It may include:</a:t>
            </a:r>
          </a:p>
          <a:p>
            <a:pPr marL="540000" lvl="3" indent="-540000" hangingPunct="0">
              <a:lnSpc>
                <a:spcPct val="120000"/>
              </a:lnSpc>
            </a:pPr>
            <a:r>
              <a:rPr lang="en-US" sz="2800" dirty="0"/>
              <a:t>Failure of security measures</a:t>
            </a:r>
          </a:p>
          <a:p>
            <a:pPr marL="540000" lvl="3" indent="-540000" hangingPunct="0">
              <a:lnSpc>
                <a:spcPct val="120000"/>
              </a:lnSpc>
            </a:pPr>
            <a:r>
              <a:rPr lang="en-US" sz="2800" dirty="0"/>
              <a:t>A situation that has not occurred before and may be important from an information security perspective (operational event)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A security event can be the cause of a </a:t>
            </a:r>
            <a:r>
              <a:rPr lang="en-US" sz="2800" b="1" dirty="0"/>
              <a:t>security incident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A </a:t>
            </a:r>
            <a:r>
              <a:rPr lang="en-US" sz="2800" b="1" dirty="0"/>
              <a:t>security incident</a:t>
            </a:r>
            <a:r>
              <a:rPr lang="en-US" sz="2800" dirty="0"/>
              <a:t> is one or more unwanted or unexpected information security events that have a high probability of compromising the organization’s operations and threatening information security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D08F844-5571-A439-871F-D4F708129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6587" y="5847863"/>
            <a:ext cx="5909376" cy="21240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54A4"/>
                </a:solidFill>
              </a:rPr>
              <a:t>The user is obliged to report to their supervisor </a:t>
            </a:r>
            <a:r>
              <a:rPr lang="cs-CZ" sz="2800" b="1" dirty="0" err="1">
                <a:solidFill>
                  <a:srgbClr val="0054A4"/>
                </a:solidFill>
              </a:rPr>
              <a:t>or</a:t>
            </a:r>
            <a:r>
              <a:rPr lang="cs-CZ" sz="2800" b="1" dirty="0">
                <a:solidFill>
                  <a:srgbClr val="0054A4"/>
                </a:solidFill>
              </a:rPr>
              <a:t> </a:t>
            </a:r>
            <a:r>
              <a:rPr lang="en-US" sz="2800" b="1" dirty="0">
                <a:solidFill>
                  <a:srgbClr val="0054A4"/>
                </a:solidFill>
              </a:rPr>
              <a:t>by Service</a:t>
            </a:r>
            <a:r>
              <a:rPr lang="cs-CZ" sz="2800" b="1" dirty="0">
                <a:solidFill>
                  <a:srgbClr val="0054A4"/>
                </a:solidFill>
              </a:rPr>
              <a:t> </a:t>
            </a:r>
            <a:r>
              <a:rPr lang="en-US" sz="2800" b="1" dirty="0">
                <a:solidFill>
                  <a:srgbClr val="0054A4"/>
                </a:solidFill>
              </a:rPr>
              <a:t>Desk any non-standard condition that could lead to a security event!</a:t>
            </a:r>
          </a:p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043E53F-44DA-8237-B2C7-C815B15FE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015858" y="11566805"/>
            <a:ext cx="1406126" cy="87119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5DA22FA-421E-4FA0-BBDE-AE379348C7F1}" type="slidenum">
              <a:rPr lang="cs-CZ" smtClean="0"/>
              <a:pPr>
                <a:spcAft>
                  <a:spcPts val="600"/>
                </a:spcAft>
              </a:pPr>
              <a:t>6</a:t>
            </a:fld>
            <a:endParaRPr lang="cs-CZ"/>
          </a:p>
        </p:txBody>
      </p:sp>
      <p:sp>
        <p:nvSpPr>
          <p:cNvPr id="9" name="Šipka doprava 4">
            <a:extLst>
              <a:ext uri="{FF2B5EF4-FFF2-40B4-BE49-F238E27FC236}">
                <a16:creationId xmlns:a16="http://schemas.microsoft.com/office/drawing/2014/main" id="{8D4C5C3F-1813-6094-4560-0CFF83C3F4D7}"/>
              </a:ext>
            </a:extLst>
          </p:cNvPr>
          <p:cNvSpPr/>
          <p:nvPr/>
        </p:nvSpPr>
        <p:spPr bwMode="auto">
          <a:xfrm>
            <a:off x="7954227" y="5043240"/>
            <a:ext cx="1281696" cy="3063842"/>
          </a:xfrm>
          <a:prstGeom prst="rightArrow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vert="horz" wrap="square" lIns="182880" tIns="91440" rIns="182880" bIns="9144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cs-CZ" sz="480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4BEBD5F-D29D-CC8B-A7B7-8AE780D80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507" y="8037613"/>
            <a:ext cx="2872456" cy="473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908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5BDFD6-6155-CF5E-7C2A-4FF45039B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Terms</a:t>
            </a:r>
            <a:r>
              <a:rPr lang="cs-CZ" dirty="0"/>
              <a:t> - SCADA, ICS, OT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072B85B-D8E2-66BD-6054-9C9C0280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7</a:t>
            </a:fld>
            <a:endParaRPr lang="cs-CZ"/>
          </a:p>
        </p:txBody>
      </p:sp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85F90247-0C64-DDD2-F2B0-369B42103A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5029" y="3149601"/>
            <a:ext cx="13499648" cy="90011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/>
              <a:t>OT</a:t>
            </a:r>
            <a:r>
              <a:rPr lang="en-US" sz="2800" dirty="0"/>
              <a:t> (Operational Technology) - is a hardware and software that monitors and controls physical devices, processes and events in the company.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ICS</a:t>
            </a:r>
            <a:r>
              <a:rPr lang="en-US" sz="2800" dirty="0"/>
              <a:t> (Industrial Control System) - includes several types of industrial and control information systems and related instrumentation used in industrial manufacturing, including</a:t>
            </a:r>
            <a:r>
              <a:rPr lang="en-US" dirty="0"/>
              <a:t>: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dispatching control and data acquisition (SCADA) systems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distributed control systems (DCS) 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smaller control systems such as programmable logic controllers (PLCs).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The </a:t>
            </a:r>
            <a:r>
              <a:rPr lang="en-US" sz="2800" b="1" dirty="0"/>
              <a:t>SCADA</a:t>
            </a:r>
            <a:r>
              <a:rPr lang="en-US" sz="2800" dirty="0"/>
              <a:t> system for central monitoring and control of industrial and technical units, which includes processes and technologies. Examples of areas where SCADA is used are: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fire protection systems, 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management of the distribution network (electricity, water, gas),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electric energy consumption monitoring,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engineering production,</a:t>
            </a:r>
          </a:p>
          <a:p>
            <a:pPr marL="540000" lvl="3" indent="-540000" hangingPunct="0">
              <a:lnSpc>
                <a:spcPct val="110000"/>
              </a:lnSpc>
            </a:pPr>
            <a:r>
              <a:rPr lang="en-US" sz="2600" dirty="0"/>
              <a:t>traffic networks and traffic signal control.</a:t>
            </a:r>
          </a:p>
          <a:p>
            <a:endParaRPr lang="cs-CZ" dirty="0"/>
          </a:p>
        </p:txBody>
      </p:sp>
      <p:pic>
        <p:nvPicPr>
          <p:cNvPr id="7" name="Obrázek 6" descr="C:\Users\patrovskale\Pictures\ICS_SCADA.jpg">
            <a:extLst>
              <a:ext uri="{FF2B5EF4-FFF2-40B4-BE49-F238E27FC236}">
                <a16:creationId xmlns:a16="http://schemas.microsoft.com/office/drawing/2014/main" id="{939840EA-6A6F-F9FA-03FC-250E0F3FF8C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2029" y="9144734"/>
            <a:ext cx="3446714" cy="3545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7491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7903F3-229B-59D4-0726-62B966AB0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Classification of ICT / ICS Systems   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E7FE90C-E0E9-769A-C0FF-46C010C1F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8</a:t>
            </a:fld>
            <a:endParaRPr lang="cs-CZ"/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F3FB2441-05EC-BB39-5F89-BB3083D0D4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0646" y="3473456"/>
            <a:ext cx="13204031" cy="14251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800" dirty="0">
                <a:solidFill>
                  <a:schemeClr val="tx1"/>
                </a:solidFill>
              </a:rPr>
              <a:t>Data evaluation (security classification) is performed according to a set methodology, each attribute (availability, confidentiality and integrity) can take on five levels:  A+ (critical) = purple, A (high) = red, B (medium) = yellow, C (low) = green, D (very low) = light blue</a:t>
            </a:r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AAC8B335-6946-3213-C668-F6657E01C7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508675"/>
              </p:ext>
            </p:extLst>
          </p:nvPr>
        </p:nvGraphicFramePr>
        <p:xfrm>
          <a:off x="1340642" y="4898572"/>
          <a:ext cx="13877587" cy="7990112"/>
        </p:xfrm>
        <a:graphic>
          <a:graphicData uri="http://schemas.openxmlformats.org/drawingml/2006/table">
            <a:tbl>
              <a:tblPr firstRow="1" firstCol="1" bandRow="1"/>
              <a:tblGrid>
                <a:gridCol w="2641088">
                  <a:extLst>
                    <a:ext uri="{9D8B030D-6E8A-4147-A177-3AD203B41FA5}">
                      <a16:colId xmlns:a16="http://schemas.microsoft.com/office/drawing/2014/main" val="2418765105"/>
                    </a:ext>
                  </a:extLst>
                </a:gridCol>
                <a:gridCol w="11236499">
                  <a:extLst>
                    <a:ext uri="{9D8B030D-6E8A-4147-A177-3AD203B41FA5}">
                      <a16:colId xmlns:a16="http://schemas.microsoft.com/office/drawing/2014/main" val="2528085607"/>
                    </a:ext>
                  </a:extLst>
                </a:gridCol>
              </a:tblGrid>
              <a:tr h="86490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Classification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class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371566" rtl="0" eaLnBrk="1" latinLnBrk="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s-CZ" sz="28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Charakteristics</a:t>
                      </a:r>
                      <a:r>
                        <a:rPr lang="cs-CZ" sz="28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ICT </a:t>
                      </a:r>
                      <a:r>
                        <a:rPr lang="cs-CZ" sz="28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endParaRPr lang="cs-CZ" sz="2800" b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284956"/>
                  </a:ext>
                </a:extLst>
              </a:tr>
              <a:tr h="269769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A+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CRITICAL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systém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that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processes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requiring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high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level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important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safety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reliable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operation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nuclear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facilities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(start-up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category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B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according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to IEC 61226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1E IEEE 603.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476372"/>
                  </a:ext>
                </a:extLst>
              </a:tr>
              <a:tr h="4427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HIGH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that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processes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confidential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e.g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strategic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trade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secrets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sensitive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biometric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etc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.).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related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to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ensuring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security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operation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company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logical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technological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unit. 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These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include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related</a:t>
                      </a:r>
                      <a:r>
                        <a:rPr lang="cs-CZ" sz="2800" b="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to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traffic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access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fuel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hamdling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storage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fire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voice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data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communication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infrastructure</a:t>
                      </a:r>
                      <a:r>
                        <a:rPr lang="cs-CZ" sz="24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137160" marR="1371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505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484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63E10D-41A1-743B-04B4-F2CD3F1F4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Classification of ICT / ICS Systems   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F3EE268-DA58-DA6D-ED2B-5B515036D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A22FA-421E-4FA0-BBDE-AE379348C7F1}" type="slidenum">
              <a:rPr lang="cs-CZ" smtClean="0"/>
              <a:t>9</a:t>
            </a:fld>
            <a:endParaRPr lang="cs-CZ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9D739D6C-FC03-128D-71A1-8B947F44C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467564"/>
              </p:ext>
            </p:extLst>
          </p:nvPr>
        </p:nvGraphicFramePr>
        <p:xfrm>
          <a:off x="1341438" y="3473450"/>
          <a:ext cx="13980940" cy="8361680"/>
        </p:xfrm>
        <a:graphic>
          <a:graphicData uri="http://schemas.openxmlformats.org/drawingml/2006/table">
            <a:tbl>
              <a:tblPr firstRow="1" firstCol="1" bandRow="1"/>
              <a:tblGrid>
                <a:gridCol w="2042250">
                  <a:extLst>
                    <a:ext uri="{9D8B030D-6E8A-4147-A177-3AD203B41FA5}">
                      <a16:colId xmlns:a16="http://schemas.microsoft.com/office/drawing/2014/main" val="942350945"/>
                    </a:ext>
                  </a:extLst>
                </a:gridCol>
                <a:gridCol w="11938690">
                  <a:extLst>
                    <a:ext uri="{9D8B030D-6E8A-4147-A177-3AD203B41FA5}">
                      <a16:colId xmlns:a16="http://schemas.microsoft.com/office/drawing/2014/main" val="291900338"/>
                    </a:ext>
                  </a:extLst>
                </a:gridCol>
              </a:tblGrid>
              <a:tr h="422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MEDIUM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that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processes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requires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provided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by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legislation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contractual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agreements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e.g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trade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secrets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etc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.).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performing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mainly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monitoring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diagnostic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functions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without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direct influence on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safety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operability, in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case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minor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technological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units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smaller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technological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parts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These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include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example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real-time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monitoring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control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room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unclassified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nuclear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power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plants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selected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ICT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conventional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power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plants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670719"/>
                  </a:ext>
                </a:extLst>
              </a:tr>
              <a:tr h="38647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LOW</a:t>
                      </a:r>
                      <a:endParaRPr lang="cs-CZ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processing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publicly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inaccessible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data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information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comprises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know-how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ČEZ Group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ÚJV Group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company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cs-CZ" sz="28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non-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operational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character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providing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automatic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office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activities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Monitoring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diagnostic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functions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without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direct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impact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on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technical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safety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operability..</a:t>
                      </a:r>
                    </a:p>
                    <a:p>
                      <a:pPr marL="171450" indent="-171450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These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include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managing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work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permits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commands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engineering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maintanance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support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cs-CZ" sz="2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documentation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cs-CZ" sz="2800" b="1" dirty="0" err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configuration</a:t>
                      </a:r>
                      <a:r>
                        <a:rPr lang="cs-CZ" sz="2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management.</a:t>
                      </a:r>
                    </a:p>
                  </a:txBody>
                  <a:tcPr marL="123418" marR="1234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3549467"/>
                  </a:ext>
                </a:extLst>
              </a:tr>
            </a:tbl>
          </a:graphicData>
        </a:graphic>
      </p:graphicFrame>
      <p:sp>
        <p:nvSpPr>
          <p:cNvPr id="7" name="TextovéPole 6">
            <a:extLst>
              <a:ext uri="{FF2B5EF4-FFF2-40B4-BE49-F238E27FC236}">
                <a16:creationId xmlns:a16="http://schemas.microsoft.com/office/drawing/2014/main" id="{9073353B-1C25-8E64-191F-43F712103AB9}"/>
              </a:ext>
            </a:extLst>
          </p:cNvPr>
          <p:cNvSpPr txBox="1"/>
          <p:nvPr/>
        </p:nvSpPr>
        <p:spPr>
          <a:xfrm>
            <a:off x="1340645" y="11835130"/>
            <a:ext cx="13980939" cy="954107"/>
          </a:xfrm>
          <a:prstGeom prst="rect">
            <a:avLst/>
          </a:prstGeom>
          <a:solidFill>
            <a:srgbClr val="009AC7"/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err="1">
                <a:solidFill>
                  <a:schemeClr val="bg1"/>
                </a:solidFill>
              </a:rPr>
              <a:t>When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working</a:t>
            </a:r>
            <a:r>
              <a:rPr lang="cs-CZ" sz="2800" b="1" dirty="0">
                <a:solidFill>
                  <a:schemeClr val="bg1"/>
                </a:solidFill>
              </a:rPr>
              <a:t> on ICT/ICS </a:t>
            </a:r>
            <a:r>
              <a:rPr lang="cs-CZ" sz="2800" b="1" dirty="0" err="1">
                <a:solidFill>
                  <a:schemeClr val="bg1"/>
                </a:solidFill>
              </a:rPr>
              <a:t>systems</a:t>
            </a:r>
            <a:r>
              <a:rPr lang="cs-CZ" sz="2800" b="1" dirty="0">
                <a:solidFill>
                  <a:schemeClr val="bg1"/>
                </a:solidFill>
              </a:rPr>
              <a:t>, </a:t>
            </a:r>
            <a:r>
              <a:rPr lang="cs-CZ" sz="2800" b="1" dirty="0" err="1">
                <a:solidFill>
                  <a:schemeClr val="bg1"/>
                </a:solidFill>
              </a:rPr>
              <a:t>it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is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essential</a:t>
            </a:r>
            <a:r>
              <a:rPr lang="cs-CZ" sz="2800" b="1" dirty="0">
                <a:solidFill>
                  <a:schemeClr val="bg1"/>
                </a:solidFill>
              </a:rPr>
              <a:t> to </a:t>
            </a:r>
            <a:r>
              <a:rPr lang="cs-CZ" sz="2800" b="1" dirty="0" err="1">
                <a:solidFill>
                  <a:schemeClr val="bg1"/>
                </a:solidFill>
              </a:rPr>
              <a:t>take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the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classification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into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account</a:t>
            </a:r>
            <a:r>
              <a:rPr lang="cs-CZ" sz="2800" b="1" dirty="0">
                <a:solidFill>
                  <a:schemeClr val="bg1"/>
                </a:solidFill>
              </a:rPr>
              <a:t> and </a:t>
            </a:r>
            <a:r>
              <a:rPr lang="cs-CZ" sz="2800" b="1" dirty="0" err="1">
                <a:solidFill>
                  <a:schemeClr val="bg1"/>
                </a:solidFill>
              </a:rPr>
              <a:t>follow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the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required</a:t>
            </a:r>
            <a:r>
              <a:rPr lang="cs-CZ" sz="2800" b="1" dirty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procedures</a:t>
            </a:r>
            <a:r>
              <a:rPr lang="cs-CZ" sz="28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48830772"/>
      </p:ext>
    </p:extLst>
  </p:cSld>
  <p:clrMapOvr>
    <a:masterClrMapping/>
  </p:clrMapOvr>
</p:sld>
</file>

<file path=ppt/theme/theme1.xml><?xml version="1.0" encoding="utf-8"?>
<a:theme xmlns:a="http://schemas.openxmlformats.org/drawingml/2006/main" name="1_Prezentace ÚJV 16:9 - CZ">
  <a:themeElements>
    <a:clrScheme name="ÚJV 2020">
      <a:dk1>
        <a:sysClr val="windowText" lastClr="000000"/>
      </a:dk1>
      <a:lt1>
        <a:sysClr val="window" lastClr="FFFFFF"/>
      </a:lt1>
      <a:dk2>
        <a:srgbClr val="646363"/>
      </a:dk2>
      <a:lt2>
        <a:srgbClr val="D6D6D6"/>
      </a:lt2>
      <a:accent1>
        <a:srgbClr val="0054A4"/>
      </a:accent1>
      <a:accent2>
        <a:srgbClr val="009AC7"/>
      </a:accent2>
      <a:accent3>
        <a:srgbClr val="646363"/>
      </a:accent3>
      <a:accent4>
        <a:srgbClr val="D6D6D6"/>
      </a:accent4>
      <a:accent5>
        <a:srgbClr val="059646"/>
      </a:accent5>
      <a:accent6>
        <a:srgbClr val="FDE057"/>
      </a:accent6>
      <a:hlink>
        <a:srgbClr val="0054A4"/>
      </a:hlink>
      <a:folHlink>
        <a:srgbClr val="0054A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_CZ_UJV_Prezentace (4.3 pomer stran).potx" id="{8DEB5C96-1974-4567-967A-FEE7484FD558}" vid="{AC6EF524-995F-46A0-9B3E-18DE36DBB237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ÚJV 2020">
    <a:dk1>
      <a:sysClr val="windowText" lastClr="000000"/>
    </a:dk1>
    <a:lt1>
      <a:sysClr val="window" lastClr="FFFFFF"/>
    </a:lt1>
    <a:dk2>
      <a:srgbClr val="646363"/>
    </a:dk2>
    <a:lt2>
      <a:srgbClr val="D6D6D6"/>
    </a:lt2>
    <a:accent1>
      <a:srgbClr val="0054A4"/>
    </a:accent1>
    <a:accent2>
      <a:srgbClr val="009AC7"/>
    </a:accent2>
    <a:accent3>
      <a:srgbClr val="646363"/>
    </a:accent3>
    <a:accent4>
      <a:srgbClr val="D6D6D6"/>
    </a:accent4>
    <a:accent5>
      <a:srgbClr val="059646"/>
    </a:accent5>
    <a:accent6>
      <a:srgbClr val="FDE057"/>
    </a:accent6>
    <a:hlink>
      <a:srgbClr val="0054A4"/>
    </a:hlink>
    <a:folHlink>
      <a:srgbClr val="0054A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83E728E2E7CC41BC52D2029484D342" ma:contentTypeVersion="17" ma:contentTypeDescription="Vytvoří nový dokument" ma:contentTypeScope="" ma:versionID="5b0cdedef1863f96b4174dd6f754ba49">
  <xsd:schema xmlns:xsd="http://www.w3.org/2001/XMLSchema" xmlns:xs="http://www.w3.org/2001/XMLSchema" xmlns:p="http://schemas.microsoft.com/office/2006/metadata/properties" xmlns:ns2="d76195f7-4e8e-4a3c-8785-f7322eeae694" xmlns:ns3="86c00bd0-f6c7-46c2-9466-e889f0e07659" targetNamespace="http://schemas.microsoft.com/office/2006/metadata/properties" ma:root="true" ma:fieldsID="09bc2edce97c749cca1745960b9e2f3d" ns2:_="" ns3:_="">
    <xsd:import namespace="d76195f7-4e8e-4a3c-8785-f7322eeae694"/>
    <xsd:import namespace="86c00bd0-f6c7-46c2-9466-e889f0e076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195f7-4e8e-4a3c-8785-f7322eeae6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eec57da1-827d-45ed-8ce5-1fb76de5bf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3" nillable="true" ma:displayName="Translated Language" ma:internalName="TranslatedLang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c00bd0-f6c7-46c2-9466-e889f0e0765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2609f9e-84cb-4348-9f44-47b43b47cec8}" ma:internalName="TaxCatchAll" ma:showField="CatchAllData" ma:web="86c00bd0-f6c7-46c2-9466-e889f0e076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6195f7-4e8e-4a3c-8785-f7322eeae694">
      <Terms xmlns="http://schemas.microsoft.com/office/infopath/2007/PartnerControls"/>
    </lcf76f155ced4ddcb4097134ff3c332f>
    <TaxCatchAll xmlns="86c00bd0-f6c7-46c2-9466-e889f0e07659" xsi:nil="true"/>
    <TranslatedLang xmlns="d76195f7-4e8e-4a3c-8785-f7322eeae694" xsi:nil="true"/>
  </documentManagement>
</p:properties>
</file>

<file path=customXml/itemProps1.xml><?xml version="1.0" encoding="utf-8"?>
<ds:datastoreItem xmlns:ds="http://schemas.openxmlformats.org/officeDocument/2006/customXml" ds:itemID="{85BAC91D-944E-4B53-923F-C5259749386C}"/>
</file>

<file path=customXml/itemProps2.xml><?xml version="1.0" encoding="utf-8"?>
<ds:datastoreItem xmlns:ds="http://schemas.openxmlformats.org/officeDocument/2006/customXml" ds:itemID="{AC354908-58D6-4352-8210-8001B2D3AF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F92AB3-3F64-49C0-85CB-43338639A4A4}">
  <ds:schemaRefs>
    <ds:schemaRef ds:uri="http://schemas.microsoft.com/office/2006/metadata/properties"/>
    <ds:schemaRef ds:uri="http://schemas.microsoft.com/office/infopath/2007/PartnerControls"/>
    <ds:schemaRef ds:uri="d76195f7-4e8e-4a3c-8785-f7322eeae694"/>
    <ds:schemaRef ds:uri="86c00bd0-f6c7-46c2-9466-e889f0e0765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3317</Words>
  <Application>Microsoft Office PowerPoint</Application>
  <PresentationFormat>Vlastní</PresentationFormat>
  <Paragraphs>312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1" baseType="lpstr">
      <vt:lpstr>Arial</vt:lpstr>
      <vt:lpstr>Arial CE</vt:lpstr>
      <vt:lpstr>Calibri</vt:lpstr>
      <vt:lpstr>Wingdings</vt:lpstr>
      <vt:lpstr>1_Prezentace ÚJV 16:9 - CZ</vt:lpstr>
      <vt:lpstr>ÚJV Group – Supplier training CYBEX RULES </vt:lpstr>
      <vt:lpstr>Information and Cyber Security Why do we get involved?</vt:lpstr>
      <vt:lpstr>Security Principles of IKB Management</vt:lpstr>
      <vt:lpstr> What Does IKB Mean to Me? </vt:lpstr>
      <vt:lpstr>Basic Rules for Using ICT Technology</vt:lpstr>
      <vt:lpstr>Security Event and Incident</vt:lpstr>
      <vt:lpstr>Terms - SCADA, ICS, OT</vt:lpstr>
      <vt:lpstr>Security Classification of ICT / ICS Systems   </vt:lpstr>
      <vt:lpstr>Security Classification of ICT / ICS Systems   </vt:lpstr>
      <vt:lpstr>Cyber Security Act (CSA)</vt:lpstr>
      <vt:lpstr>Critical Information Infrastructure (CII) </vt:lpstr>
      <vt:lpstr>Work on CII Elements</vt:lpstr>
      <vt:lpstr>Security Requirements for Suppliers</vt:lpstr>
      <vt:lpstr>Passwords</vt:lpstr>
      <vt:lpstr>Password complexity</vt:lpstr>
      <vt:lpstr>How Long It Takes to Crack a Password</vt:lpstr>
      <vt:lpstr>Malware (Overview) and Ransomware</vt:lpstr>
      <vt:lpstr>Malware - Social Engineering and Phishing</vt:lpstr>
      <vt:lpstr>Email - Basic Information</vt:lpstr>
      <vt:lpstr>The Internet</vt:lpstr>
      <vt:lpstr>Data Exchange Within and Outside the Company</vt:lpstr>
      <vt:lpstr>How to Encrypt a File</vt:lpstr>
      <vt:lpstr>WIFI</vt:lpstr>
      <vt:lpstr>Internet Blocking and Network Monitoring</vt:lpstr>
      <vt:lpstr>Backup</vt:lpstr>
      <vt:lpstr>Safe Behaviour in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2024-02-29T23:26:05Z</dcterms:created>
  <dcterms:modified xsi:type="dcterms:W3CDTF">2025-10-31T06:58:39Z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0x0101006083E728E2E7CC41BC52D2029484D342</vt:lpwstr>
  </property>
  <property fmtid="{D5CDD505-2E9C-101B-9397-08002B2CF9AE}" pid="3" name="MSIP_Label_90be56ad-fb78-42a8-a76b-97213a90203b_Enabled">
    <vt:lpwstr>true</vt:lpwstr>
  </property>
  <property fmtid="{D5CDD505-2E9C-101B-9397-08002B2CF9AE}" pid="4" name="MSIP_Label_90be56ad-fb78-42a8-a76b-97213a90203b_SetDate">
    <vt:lpwstr>2025-10-22T06:53:13Z</vt:lpwstr>
  </property>
  <property fmtid="{D5CDD505-2E9C-101B-9397-08002B2CF9AE}" pid="5" name="MSIP_Label_90be56ad-fb78-42a8-a76b-97213a90203b_Method">
    <vt:lpwstr>Privileged</vt:lpwstr>
  </property>
  <property fmtid="{D5CDD505-2E9C-101B-9397-08002B2CF9AE}" pid="6" name="MSIP_Label_90be56ad-fb78-42a8-a76b-97213a90203b_Name">
    <vt:lpwstr>Interni</vt:lpwstr>
  </property>
  <property fmtid="{D5CDD505-2E9C-101B-9397-08002B2CF9AE}" pid="7" name="MSIP_Label_90be56ad-fb78-42a8-a76b-97213a90203b_SiteId">
    <vt:lpwstr>56b31968-ca9e-4cc3-9257-477c3699b885</vt:lpwstr>
  </property>
  <property fmtid="{D5CDD505-2E9C-101B-9397-08002B2CF9AE}" pid="8" name="MSIP_Label_90be56ad-fb78-42a8-a76b-97213a90203b_ActionId">
    <vt:lpwstr>9f5d5aa9-a7e8-4355-bdd8-584427d4a3b2</vt:lpwstr>
  </property>
  <property fmtid="{D5CDD505-2E9C-101B-9397-08002B2CF9AE}" pid="9" name="MSIP_Label_90be56ad-fb78-42a8-a76b-97213a90203b_ContentBits">
    <vt:lpwstr>1</vt:lpwstr>
  </property>
  <property fmtid="{D5CDD505-2E9C-101B-9397-08002B2CF9AE}" pid="10" name="MSIP_Label_90be56ad-fb78-42a8-a76b-97213a90203b_Tag">
    <vt:lpwstr>10, 0, 1, 1</vt:lpwstr>
  </property>
  <property fmtid="{D5CDD505-2E9C-101B-9397-08002B2CF9AE}" pid="11" name="ClassificationContentMarkingHeaderLocations">
    <vt:lpwstr>1_Prezentace ÚJV 16\:9 - CZ:9</vt:lpwstr>
  </property>
  <property fmtid="{D5CDD505-2E9C-101B-9397-08002B2CF9AE}" pid="12" name="ClassificationContentMarkingHeaderText">
    <vt:lpwstr>Interní / Internal</vt:lpwstr>
  </property>
  <property fmtid="{D5CDD505-2E9C-101B-9397-08002B2CF9AE}" pid="13" name="MediaServiceImageTags">
    <vt:lpwstr/>
  </property>
</Properties>
</file>